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74" r:id="rId6"/>
    <p:sldId id="290" r:id="rId7"/>
    <p:sldId id="275" r:id="rId8"/>
    <p:sldId id="276" r:id="rId9"/>
    <p:sldId id="277" r:id="rId10"/>
    <p:sldId id="278" r:id="rId11"/>
    <p:sldId id="279" r:id="rId12"/>
    <p:sldId id="280" r:id="rId13"/>
    <p:sldId id="281" r:id="rId14"/>
    <p:sldId id="282" r:id="rId15"/>
    <p:sldId id="283" r:id="rId16"/>
    <p:sldId id="284" r:id="rId17"/>
    <p:sldId id="285" r:id="rId18"/>
    <p:sldId id="289" r:id="rId19"/>
    <p:sldId id="286" r:id="rId20"/>
    <p:sldId id="287" r:id="rId21"/>
    <p:sldId id="288" r:id="rId22"/>
    <p:sldId id="272" r:id="rId23"/>
    <p:sldId id="271" r:id="rId24"/>
    <p:sldId id="2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47D17F-58F0-4574-95FA-F91575C7D472}"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F36EF-7EE4-4C90-83A4-EC9629FCBDB2}" type="slidenum">
              <a:rPr lang="en-US" smtClean="0"/>
              <a:t>‹#›</a:t>
            </a:fld>
            <a:endParaRPr lang="en-US"/>
          </a:p>
        </p:txBody>
      </p:sp>
    </p:spTree>
    <p:extLst>
      <p:ext uri="{BB962C8B-B14F-4D97-AF65-F5344CB8AC3E}">
        <p14:creationId xmlns:p14="http://schemas.microsoft.com/office/powerpoint/2010/main" val="101565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47D17F-58F0-4574-95FA-F91575C7D472}"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F36EF-7EE4-4C90-83A4-EC9629FCBDB2}" type="slidenum">
              <a:rPr lang="en-US" smtClean="0"/>
              <a:t>‹#›</a:t>
            </a:fld>
            <a:endParaRPr lang="en-US"/>
          </a:p>
        </p:txBody>
      </p:sp>
    </p:spTree>
    <p:extLst>
      <p:ext uri="{BB962C8B-B14F-4D97-AF65-F5344CB8AC3E}">
        <p14:creationId xmlns:p14="http://schemas.microsoft.com/office/powerpoint/2010/main" val="7894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47D17F-58F0-4574-95FA-F91575C7D472}"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F36EF-7EE4-4C90-83A4-EC9629FCBDB2}" type="slidenum">
              <a:rPr lang="en-US" smtClean="0"/>
              <a:t>‹#›</a:t>
            </a:fld>
            <a:endParaRPr lang="en-US"/>
          </a:p>
        </p:txBody>
      </p:sp>
    </p:spTree>
    <p:extLst>
      <p:ext uri="{BB962C8B-B14F-4D97-AF65-F5344CB8AC3E}">
        <p14:creationId xmlns:p14="http://schemas.microsoft.com/office/powerpoint/2010/main" val="335210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47D17F-58F0-4574-95FA-F91575C7D472}"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F36EF-7EE4-4C90-83A4-EC9629FCBDB2}" type="slidenum">
              <a:rPr lang="en-US" smtClean="0"/>
              <a:t>‹#›</a:t>
            </a:fld>
            <a:endParaRPr lang="en-US"/>
          </a:p>
        </p:txBody>
      </p:sp>
    </p:spTree>
    <p:extLst>
      <p:ext uri="{BB962C8B-B14F-4D97-AF65-F5344CB8AC3E}">
        <p14:creationId xmlns:p14="http://schemas.microsoft.com/office/powerpoint/2010/main" val="387574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7D17F-58F0-4574-95FA-F91575C7D472}"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F36EF-7EE4-4C90-83A4-EC9629FCBDB2}" type="slidenum">
              <a:rPr lang="en-US" smtClean="0"/>
              <a:t>‹#›</a:t>
            </a:fld>
            <a:endParaRPr lang="en-US"/>
          </a:p>
        </p:txBody>
      </p:sp>
    </p:spTree>
    <p:extLst>
      <p:ext uri="{BB962C8B-B14F-4D97-AF65-F5344CB8AC3E}">
        <p14:creationId xmlns:p14="http://schemas.microsoft.com/office/powerpoint/2010/main" val="257446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47D17F-58F0-4574-95FA-F91575C7D472}"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F36EF-7EE4-4C90-83A4-EC9629FCBDB2}" type="slidenum">
              <a:rPr lang="en-US" smtClean="0"/>
              <a:t>‹#›</a:t>
            </a:fld>
            <a:endParaRPr lang="en-US"/>
          </a:p>
        </p:txBody>
      </p:sp>
    </p:spTree>
    <p:extLst>
      <p:ext uri="{BB962C8B-B14F-4D97-AF65-F5344CB8AC3E}">
        <p14:creationId xmlns:p14="http://schemas.microsoft.com/office/powerpoint/2010/main" val="137772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47D17F-58F0-4574-95FA-F91575C7D472}" type="datetimeFigureOut">
              <a:rPr lang="en-US" smtClean="0"/>
              <a:t>12/23/2025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F36EF-7EE4-4C90-83A4-EC9629FCBDB2}" type="slidenum">
              <a:rPr lang="en-US" smtClean="0"/>
              <a:t>‹#›</a:t>
            </a:fld>
            <a:endParaRPr lang="en-US"/>
          </a:p>
        </p:txBody>
      </p:sp>
    </p:spTree>
    <p:extLst>
      <p:ext uri="{BB962C8B-B14F-4D97-AF65-F5344CB8AC3E}">
        <p14:creationId xmlns:p14="http://schemas.microsoft.com/office/powerpoint/2010/main" val="33604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47D17F-58F0-4574-95FA-F91575C7D472}" type="datetimeFigureOut">
              <a:rPr lang="en-US" smtClean="0"/>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F36EF-7EE4-4C90-83A4-EC9629FCBDB2}" type="slidenum">
              <a:rPr lang="en-US" smtClean="0"/>
              <a:t>‹#›</a:t>
            </a:fld>
            <a:endParaRPr lang="en-US"/>
          </a:p>
        </p:txBody>
      </p:sp>
    </p:spTree>
    <p:extLst>
      <p:ext uri="{BB962C8B-B14F-4D97-AF65-F5344CB8AC3E}">
        <p14:creationId xmlns:p14="http://schemas.microsoft.com/office/powerpoint/2010/main" val="334284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7D17F-58F0-4574-95FA-F91575C7D472}" type="datetimeFigureOut">
              <a:rPr lang="en-US" smtClean="0"/>
              <a:t>12/23/2025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F36EF-7EE4-4C90-83A4-EC9629FCBDB2}" type="slidenum">
              <a:rPr lang="en-US" smtClean="0"/>
              <a:t>‹#›</a:t>
            </a:fld>
            <a:endParaRPr lang="en-US"/>
          </a:p>
        </p:txBody>
      </p:sp>
    </p:spTree>
    <p:extLst>
      <p:ext uri="{BB962C8B-B14F-4D97-AF65-F5344CB8AC3E}">
        <p14:creationId xmlns:p14="http://schemas.microsoft.com/office/powerpoint/2010/main" val="2229524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47D17F-58F0-4574-95FA-F91575C7D472}"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F36EF-7EE4-4C90-83A4-EC9629FCBDB2}" type="slidenum">
              <a:rPr lang="en-US" smtClean="0"/>
              <a:t>‹#›</a:t>
            </a:fld>
            <a:endParaRPr lang="en-US"/>
          </a:p>
        </p:txBody>
      </p:sp>
    </p:spTree>
    <p:extLst>
      <p:ext uri="{BB962C8B-B14F-4D97-AF65-F5344CB8AC3E}">
        <p14:creationId xmlns:p14="http://schemas.microsoft.com/office/powerpoint/2010/main" val="26526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47D17F-58F0-4574-95FA-F91575C7D472}"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F36EF-7EE4-4C90-83A4-EC9629FCBDB2}" type="slidenum">
              <a:rPr lang="en-US" smtClean="0"/>
              <a:t>‹#›</a:t>
            </a:fld>
            <a:endParaRPr lang="en-US"/>
          </a:p>
        </p:txBody>
      </p:sp>
    </p:spTree>
    <p:extLst>
      <p:ext uri="{BB962C8B-B14F-4D97-AF65-F5344CB8AC3E}">
        <p14:creationId xmlns:p14="http://schemas.microsoft.com/office/powerpoint/2010/main" val="108194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7D17F-58F0-4574-95FA-F91575C7D472}" type="datetimeFigureOut">
              <a:rPr lang="en-US" smtClean="0"/>
              <a:t>12/23/2025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F36EF-7EE4-4C90-83A4-EC9629FCBDB2}" type="slidenum">
              <a:rPr lang="en-US" smtClean="0"/>
              <a:t>‹#›</a:t>
            </a:fld>
            <a:endParaRPr lang="en-US"/>
          </a:p>
        </p:txBody>
      </p:sp>
    </p:spTree>
    <p:extLst>
      <p:ext uri="{BB962C8B-B14F-4D97-AF65-F5344CB8AC3E}">
        <p14:creationId xmlns:p14="http://schemas.microsoft.com/office/powerpoint/2010/main" val="1454674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1.xml"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26.png"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png" /></Relationships>
</file>

<file path=ppt/slides/_rels/slide20.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pn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9.png" /></Relationships>
</file>

<file path=ppt/slides/_rels/slide4.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11.png" /></Relationships>
</file>

<file path=ppt/slides/_rels/slide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14.png" /></Relationships>
</file>

<file path=ppt/slides/_rels/slide8.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088076"/>
          </a:xfrm>
          <a:blipFill>
            <a:blip r:embed="rId2"/>
            <a:tile tx="0" ty="0" sx="100000" sy="100000" flip="none" algn="tl"/>
          </a:blipFill>
        </p:spPr>
        <p:txBody>
          <a:bodyPr>
            <a:normAutofit fontScale="90000"/>
          </a:bodyPr>
          <a:lstStyle/>
          <a:p>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r>
              <a:rPr lang="en-US" sz="4000" b="1" dirty="0"/>
              <a:t>Logistics and Innovation Education as Pathways to Lifelong Careers, Economic Growth, and Africa’s Sustainable Development.</a:t>
            </a:r>
            <a:endParaRPr lang="en-US" sz="3100" dirty="0"/>
          </a:p>
        </p:txBody>
      </p:sp>
      <p:sp>
        <p:nvSpPr>
          <p:cNvPr id="4" name="Subtitle 2"/>
          <p:cNvSpPr txBox="1">
            <a:spLocks/>
          </p:cNvSpPr>
          <p:nvPr/>
        </p:nvSpPr>
        <p:spPr>
          <a:xfrm>
            <a:off x="0" y="5202238"/>
            <a:ext cx="843566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dirty="0"/>
          </a:p>
          <a:p>
            <a:endParaRPr lang="en-US" dirty="0"/>
          </a:p>
        </p:txBody>
      </p:sp>
      <p:pic>
        <p:nvPicPr>
          <p:cNvPr id="5" name="Picture 4"/>
          <p:cNvPicPr>
            <a:picLocks noChangeAspect="1"/>
          </p:cNvPicPr>
          <p:nvPr/>
        </p:nvPicPr>
        <p:blipFill>
          <a:blip r:embed="rId3"/>
          <a:stretch>
            <a:fillRect/>
          </a:stretch>
        </p:blipFill>
        <p:spPr>
          <a:xfrm>
            <a:off x="9002332" y="1253490"/>
            <a:ext cx="3047999" cy="3419530"/>
          </a:xfrm>
          <a:prstGeom prst="rect">
            <a:avLst/>
          </a:prstGeom>
        </p:spPr>
      </p:pic>
      <p:sp>
        <p:nvSpPr>
          <p:cNvPr id="6" name="Subtitle 5"/>
          <p:cNvSpPr>
            <a:spLocks noGrp="1"/>
          </p:cNvSpPr>
          <p:nvPr>
            <p:ph type="subTitle" idx="1"/>
          </p:nvPr>
        </p:nvSpPr>
        <p:spPr>
          <a:xfrm>
            <a:off x="296214" y="2112135"/>
            <a:ext cx="9478851" cy="2395471"/>
          </a:xfrm>
        </p:spPr>
        <p:txBody>
          <a:bodyPr>
            <a:normAutofit fontScale="47500" lnSpcReduction="20000"/>
          </a:bodyPr>
          <a:lstStyle/>
          <a:p>
            <a:r>
              <a:rPr lang="en-US" sz="5100" dirty="0"/>
              <a:t>by</a:t>
            </a:r>
          </a:p>
          <a:p>
            <a:endParaRPr lang="en-US" b="1" dirty="0"/>
          </a:p>
          <a:p>
            <a:r>
              <a:rPr lang="en-US" sz="7600" b="1" dirty="0"/>
              <a:t>Prof. </a:t>
            </a:r>
            <a:r>
              <a:rPr lang="en-US" sz="7600" b="1" dirty="0" err="1"/>
              <a:t>O.T</a:t>
            </a:r>
            <a:r>
              <a:rPr lang="en-US" sz="7600" b="1" dirty="0"/>
              <a:t>. </a:t>
            </a:r>
            <a:r>
              <a:rPr lang="en-US" sz="7600" b="1" dirty="0" err="1"/>
              <a:t>Ebiringa</a:t>
            </a:r>
            <a:endParaRPr lang="en-US" sz="7600" b="1" dirty="0"/>
          </a:p>
          <a:p>
            <a:r>
              <a:rPr lang="en-US" sz="4000" dirty="0"/>
              <a:t>Director Career Services and Counselling Centre</a:t>
            </a:r>
          </a:p>
          <a:p>
            <a:r>
              <a:rPr lang="en-US" sz="4000" dirty="0"/>
              <a:t>Pioneer Dean, School of Logistics and Innovation Technology, </a:t>
            </a:r>
          </a:p>
          <a:p>
            <a:r>
              <a:rPr lang="en-US" sz="4000" dirty="0"/>
              <a:t>Former Dean School of Management Technology, Federal University of Technology, </a:t>
            </a:r>
            <a:r>
              <a:rPr lang="en-US" sz="4000" dirty="0" err="1"/>
              <a:t>Owerri</a:t>
            </a:r>
            <a:r>
              <a:rPr lang="en-US" sz="4000" dirty="0"/>
              <a:t>.</a:t>
            </a:r>
          </a:p>
          <a:p>
            <a:endParaRPr lang="en-US" sz="4000" dirty="0"/>
          </a:p>
        </p:txBody>
      </p:sp>
      <p:sp>
        <p:nvSpPr>
          <p:cNvPr id="7" name="Rectangle 6"/>
          <p:cNvSpPr/>
          <p:nvPr/>
        </p:nvSpPr>
        <p:spPr>
          <a:xfrm>
            <a:off x="3048000" y="2896675"/>
            <a:ext cx="6096000" cy="2383473"/>
          </a:xfrm>
          <a:prstGeom prst="rect">
            <a:avLst/>
          </a:prstGeom>
        </p:spPr>
        <p:txBody>
          <a:bodyPr>
            <a:spAutoFit/>
          </a:bodyPr>
          <a:lstStyle/>
          <a:p>
            <a:pPr algn="ctr">
              <a:lnSpc>
                <a:spcPct val="107000"/>
              </a:lnSpc>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dirty="0"/>
          </a:p>
        </p:txBody>
      </p:sp>
      <p:sp>
        <p:nvSpPr>
          <p:cNvPr id="9" name="Rectangle 8"/>
          <p:cNvSpPr/>
          <p:nvPr/>
        </p:nvSpPr>
        <p:spPr>
          <a:xfrm>
            <a:off x="0" y="5722646"/>
            <a:ext cx="12192000" cy="830997"/>
          </a:xfrm>
          <a:prstGeom prst="rect">
            <a:avLst/>
          </a:prstGeom>
          <a:blipFill>
            <a:blip r:embed="rId4"/>
            <a:tile tx="0" ty="0" sx="100000" sy="100000" flip="none" algn="tl"/>
          </a:blipFill>
        </p:spPr>
        <p:txBody>
          <a:bodyPr wrap="square">
            <a:spAutoFit/>
          </a:bodyPr>
          <a:lstStyle/>
          <a:p>
            <a:pPr algn="ctr"/>
            <a:r>
              <a:rPr lang="en-US" sz="2400" dirty="0"/>
              <a:t>The maiden School of Logistics and Innovation Technology Lecture Series, held on September 2, 2025 @ SLIT Lecture Auditorium, Federal University of Technology, </a:t>
            </a:r>
            <a:r>
              <a:rPr lang="en-US" sz="2400" dirty="0" err="1"/>
              <a:t>Owerri</a:t>
            </a:r>
            <a:endParaRPr lang="en-US" sz="2400" dirty="0"/>
          </a:p>
        </p:txBody>
      </p:sp>
    </p:spTree>
    <p:extLst>
      <p:ext uri="{BB962C8B-B14F-4D97-AF65-F5344CB8AC3E}">
        <p14:creationId xmlns:p14="http://schemas.microsoft.com/office/powerpoint/2010/main" val="624367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27"/>
            <a:ext cx="12192000" cy="806852"/>
          </a:xfrm>
          <a:blipFill>
            <a:blip r:embed="rId2"/>
            <a:tile tx="0" ty="0" sx="100000" sy="100000" flip="none" algn="tl"/>
          </a:blipFill>
        </p:spPr>
        <p:txBody>
          <a:bodyPr/>
          <a:lstStyle/>
          <a:p>
            <a:r>
              <a:rPr lang="en-US" sz="3600" b="1" dirty="0"/>
              <a:t>Understanding Logistics in the 21st Century</a:t>
            </a:r>
            <a:endParaRPr lang="en-US" sz="3600" dirty="0"/>
          </a:p>
        </p:txBody>
      </p:sp>
      <p:sp>
        <p:nvSpPr>
          <p:cNvPr id="3" name="Content Placeholder 2"/>
          <p:cNvSpPr>
            <a:spLocks noGrp="1"/>
          </p:cNvSpPr>
          <p:nvPr>
            <p:ph idx="1"/>
          </p:nvPr>
        </p:nvSpPr>
        <p:spPr>
          <a:xfrm>
            <a:off x="580622" y="1247060"/>
            <a:ext cx="10515600" cy="4351338"/>
          </a:xfrm>
        </p:spPr>
        <p:txBody>
          <a:bodyPr/>
          <a:lstStyle/>
          <a:p>
            <a:pPr lvl="0"/>
            <a:r>
              <a:rPr lang="en-US" dirty="0"/>
              <a:t>Beyond transporting/trucking/warehousing → Managing complex systems and processes</a:t>
            </a:r>
          </a:p>
          <a:p>
            <a:pPr lvl="0"/>
            <a:r>
              <a:rPr lang="en-US" dirty="0"/>
              <a:t>Applications: healthcare, elections, education, manufacturing, Public Governance, events management, military, disaster response</a:t>
            </a:r>
          </a:p>
          <a:p>
            <a:pPr lvl="0"/>
            <a:r>
              <a:rPr lang="en-US" dirty="0"/>
              <a:t>Logistics = </a:t>
            </a:r>
            <a:r>
              <a:rPr lang="en-US" i="1" dirty="0"/>
              <a:t>“Central Nervous System of Society”</a:t>
            </a:r>
            <a:endParaRPr lang="en-US" dirty="0"/>
          </a:p>
          <a:p>
            <a:endParaRPr lang="en-US" dirty="0"/>
          </a:p>
        </p:txBody>
      </p:sp>
      <p:pic>
        <p:nvPicPr>
          <p:cNvPr id="4" name="Picture 3"/>
          <p:cNvPicPr>
            <a:picLocks noChangeAspect="1"/>
          </p:cNvPicPr>
          <p:nvPr/>
        </p:nvPicPr>
        <p:blipFill>
          <a:blip r:embed="rId3"/>
          <a:stretch>
            <a:fillRect/>
          </a:stretch>
        </p:blipFill>
        <p:spPr>
          <a:xfrm>
            <a:off x="7381839" y="4031087"/>
            <a:ext cx="4810161" cy="3134622"/>
          </a:xfrm>
          <a:prstGeom prst="rect">
            <a:avLst/>
          </a:prstGeom>
        </p:spPr>
      </p:pic>
    </p:spTree>
    <p:extLst>
      <p:ext uri="{BB962C8B-B14F-4D97-AF65-F5344CB8AC3E}">
        <p14:creationId xmlns:p14="http://schemas.microsoft.com/office/powerpoint/2010/main" val="38044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1369"/>
          </a:xfrm>
          <a:blipFill>
            <a:blip r:embed="rId2"/>
            <a:tile tx="0" ty="0" sx="100000" sy="100000" flip="none" algn="tl"/>
          </a:blipFill>
        </p:spPr>
        <p:txBody>
          <a:bodyPr>
            <a:normAutofit fontScale="90000"/>
          </a:bodyPr>
          <a:lstStyle/>
          <a:p>
            <a:r>
              <a:rPr lang="en-US" sz="3600" b="1" dirty="0"/>
              <a:t> </a:t>
            </a:r>
            <a:br>
              <a:rPr lang="en-US" sz="3600" b="1" dirty="0"/>
            </a:br>
            <a:r>
              <a:rPr lang="en-US" sz="3600" b="1" dirty="0"/>
              <a:t>Innovation Education</a:t>
            </a:r>
            <a:br>
              <a:rPr lang="en-US" b="1" dirty="0"/>
            </a:br>
            <a:endParaRPr lang="en-US" dirty="0"/>
          </a:p>
        </p:txBody>
      </p:sp>
      <p:sp>
        <p:nvSpPr>
          <p:cNvPr id="3" name="Content Placeholder 2"/>
          <p:cNvSpPr>
            <a:spLocks noGrp="1"/>
          </p:cNvSpPr>
          <p:nvPr>
            <p:ph idx="1"/>
          </p:nvPr>
        </p:nvSpPr>
        <p:spPr>
          <a:xfrm>
            <a:off x="348803" y="1387743"/>
            <a:ext cx="10515600" cy="4351338"/>
          </a:xfrm>
        </p:spPr>
        <p:txBody>
          <a:bodyPr/>
          <a:lstStyle/>
          <a:p>
            <a:pPr lvl="0"/>
            <a:r>
              <a:rPr lang="en-US" dirty="0"/>
              <a:t>Complements logistics by reinventing systems</a:t>
            </a:r>
          </a:p>
          <a:p>
            <a:pPr lvl="0"/>
            <a:r>
              <a:rPr lang="en-US" dirty="0"/>
              <a:t>Fosters: adaptability, entrepreneurial thinking, lifelong learning</a:t>
            </a:r>
          </a:p>
          <a:p>
            <a:pPr lvl="0"/>
            <a:r>
              <a:rPr lang="en-US" dirty="0"/>
              <a:t>Careers today = fluid, not fixed</a:t>
            </a:r>
          </a:p>
          <a:p>
            <a:endParaRPr lang="en-US" dirty="0"/>
          </a:p>
        </p:txBody>
      </p:sp>
      <p:pic>
        <p:nvPicPr>
          <p:cNvPr id="4" name="Picture 3"/>
          <p:cNvPicPr>
            <a:picLocks noChangeAspect="1"/>
          </p:cNvPicPr>
          <p:nvPr/>
        </p:nvPicPr>
        <p:blipFill>
          <a:blip r:embed="rId3"/>
          <a:stretch>
            <a:fillRect/>
          </a:stretch>
        </p:blipFill>
        <p:spPr>
          <a:xfrm>
            <a:off x="7906141" y="3858508"/>
            <a:ext cx="4285859" cy="2999492"/>
          </a:xfrm>
          <a:prstGeom prst="rect">
            <a:avLst/>
          </a:prstGeom>
        </p:spPr>
      </p:pic>
    </p:spTree>
    <p:extLst>
      <p:ext uri="{BB962C8B-B14F-4D97-AF65-F5344CB8AC3E}">
        <p14:creationId xmlns:p14="http://schemas.microsoft.com/office/powerpoint/2010/main" val="134479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62885"/>
          </a:xfrm>
          <a:blipFill>
            <a:blip r:embed="rId2"/>
            <a:tile tx="0" ty="0" sx="100000" sy="100000" flip="none" algn="tl"/>
          </a:blipFill>
        </p:spPr>
        <p:txBody>
          <a:bodyPr/>
          <a:lstStyle/>
          <a:p>
            <a:r>
              <a:rPr lang="en-US" sz="3600" b="1" dirty="0"/>
              <a:t>Bridging the Learning–Livelihood Gap</a:t>
            </a:r>
            <a:endParaRPr lang="en-US" sz="3600" dirty="0"/>
          </a:p>
        </p:txBody>
      </p:sp>
      <p:sp>
        <p:nvSpPr>
          <p:cNvPr id="3" name="Content Placeholder 2"/>
          <p:cNvSpPr>
            <a:spLocks noGrp="1"/>
          </p:cNvSpPr>
          <p:nvPr>
            <p:ph idx="1"/>
          </p:nvPr>
        </p:nvSpPr>
        <p:spPr>
          <a:xfrm>
            <a:off x="348802" y="1529411"/>
            <a:ext cx="10515600" cy="4351338"/>
          </a:xfrm>
        </p:spPr>
        <p:txBody>
          <a:bodyPr/>
          <a:lstStyle/>
          <a:p>
            <a:pPr lvl="0"/>
            <a:r>
              <a:rPr lang="en-US" dirty="0"/>
              <a:t>Disconnect between academia &amp; industry</a:t>
            </a:r>
          </a:p>
          <a:p>
            <a:pPr lvl="0"/>
            <a:r>
              <a:rPr lang="en-US" dirty="0"/>
              <a:t>Problems: skill mismatch, unemployment, lack of entrepreneurship</a:t>
            </a:r>
          </a:p>
          <a:p>
            <a:r>
              <a:rPr lang="en-US" dirty="0"/>
              <a:t>Solution: Pedagogical reforms → experiential learning, internships, digital literacy</a:t>
            </a:r>
          </a:p>
        </p:txBody>
      </p:sp>
      <p:pic>
        <p:nvPicPr>
          <p:cNvPr id="5" name="Picture 4"/>
          <p:cNvPicPr>
            <a:picLocks noChangeAspect="1"/>
          </p:cNvPicPr>
          <p:nvPr/>
        </p:nvPicPr>
        <p:blipFill>
          <a:blip r:embed="rId3"/>
          <a:stretch>
            <a:fillRect/>
          </a:stretch>
        </p:blipFill>
        <p:spPr>
          <a:xfrm>
            <a:off x="7205040" y="3825024"/>
            <a:ext cx="4986960" cy="3032975"/>
          </a:xfrm>
          <a:prstGeom prst="rect">
            <a:avLst/>
          </a:prstGeom>
        </p:spPr>
      </p:pic>
    </p:spTree>
    <p:extLst>
      <p:ext uri="{BB962C8B-B14F-4D97-AF65-F5344CB8AC3E}">
        <p14:creationId xmlns:p14="http://schemas.microsoft.com/office/powerpoint/2010/main" val="344624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40158"/>
          </a:xfrm>
          <a:blipFill>
            <a:blip r:embed="rId2"/>
            <a:tile tx="0" ty="0" sx="100000" sy="100000" flip="none" algn="tl"/>
          </a:blipFill>
        </p:spPr>
        <p:txBody>
          <a:bodyPr/>
          <a:lstStyle/>
          <a:p>
            <a:r>
              <a:rPr lang="en-US" sz="3600" b="1" dirty="0"/>
              <a:t>Logistics &amp; Innovation as Growth Catalysts</a:t>
            </a:r>
            <a:endParaRPr lang="en-US" sz="3600" dirty="0"/>
          </a:p>
        </p:txBody>
      </p:sp>
      <p:sp>
        <p:nvSpPr>
          <p:cNvPr id="3" name="Content Placeholder 2"/>
          <p:cNvSpPr>
            <a:spLocks noGrp="1"/>
          </p:cNvSpPr>
          <p:nvPr>
            <p:ph idx="1"/>
          </p:nvPr>
        </p:nvSpPr>
        <p:spPr>
          <a:xfrm>
            <a:off x="155620" y="1175459"/>
            <a:ext cx="11306578" cy="4351338"/>
          </a:xfrm>
        </p:spPr>
        <p:txBody>
          <a:bodyPr/>
          <a:lstStyle/>
          <a:p>
            <a:pPr lvl="0"/>
            <a:r>
              <a:rPr lang="en-US" dirty="0"/>
              <a:t>Economic sectors impacted: agriculture, manufacturing, IT, finance, transport, oil &amp; gas, Management services</a:t>
            </a:r>
          </a:p>
          <a:p>
            <a:pPr lvl="0"/>
            <a:r>
              <a:rPr lang="en-US" dirty="0"/>
              <a:t>Example:</a:t>
            </a:r>
          </a:p>
          <a:p>
            <a:pPr lvl="1"/>
            <a:r>
              <a:rPr lang="en-US" dirty="0"/>
              <a:t>Africa loses 40% harvest due to poor transport and Supply chain logistics</a:t>
            </a:r>
          </a:p>
          <a:p>
            <a:pPr lvl="1"/>
            <a:r>
              <a:rPr lang="en-US" dirty="0"/>
              <a:t>M-</a:t>
            </a:r>
            <a:r>
              <a:rPr lang="en-US" dirty="0" err="1"/>
              <a:t>Pesa</a:t>
            </a:r>
            <a:r>
              <a:rPr lang="en-US" dirty="0"/>
              <a:t>, </a:t>
            </a:r>
            <a:r>
              <a:rPr lang="en-US" dirty="0" err="1"/>
              <a:t>Monipoint</a:t>
            </a:r>
            <a:r>
              <a:rPr lang="en-US" dirty="0"/>
              <a:t>,  </a:t>
            </a:r>
            <a:r>
              <a:rPr lang="en-US" dirty="0" err="1"/>
              <a:t>Opay</a:t>
            </a:r>
            <a:r>
              <a:rPr lang="en-US" dirty="0"/>
              <a:t> </a:t>
            </a:r>
            <a:r>
              <a:rPr lang="en-US" dirty="0" err="1"/>
              <a:t>etc</a:t>
            </a:r>
            <a:r>
              <a:rPr lang="en-US" dirty="0"/>
              <a:t> are African </a:t>
            </a:r>
            <a:r>
              <a:rPr lang="en-US" dirty="0" err="1"/>
              <a:t>FinTechs</a:t>
            </a:r>
            <a:r>
              <a:rPr lang="en-US" dirty="0"/>
              <a:t> logistics driving financial inclusion </a:t>
            </a:r>
          </a:p>
          <a:p>
            <a:pPr lvl="1"/>
            <a:r>
              <a:rPr lang="en-US" dirty="0"/>
              <a:t>Ethiopian Airlines, </a:t>
            </a:r>
            <a:r>
              <a:rPr lang="en-US" dirty="0" err="1"/>
              <a:t>Airpeace</a:t>
            </a:r>
            <a:r>
              <a:rPr lang="en-US" dirty="0"/>
              <a:t> are African Aviation logistics success stories</a:t>
            </a:r>
          </a:p>
          <a:p>
            <a:endParaRPr lang="en-US" dirty="0"/>
          </a:p>
        </p:txBody>
      </p:sp>
      <p:pic>
        <p:nvPicPr>
          <p:cNvPr id="4" name="Content Placeholder 1"/>
          <p:cNvPicPr>
            <a:picLocks noChangeAspect="1"/>
          </p:cNvPicPr>
          <p:nvPr/>
        </p:nvPicPr>
        <p:blipFill>
          <a:blip r:embed="rId3"/>
          <a:stretch>
            <a:fillRect/>
          </a:stretch>
        </p:blipFill>
        <p:spPr>
          <a:xfrm>
            <a:off x="8694315" y="4092563"/>
            <a:ext cx="3497685" cy="2868468"/>
          </a:xfrm>
          <a:prstGeom prst="rect">
            <a:avLst/>
          </a:prstGeom>
        </p:spPr>
      </p:pic>
    </p:spTree>
    <p:extLst>
      <p:ext uri="{BB962C8B-B14F-4D97-AF65-F5344CB8AC3E}">
        <p14:creationId xmlns:p14="http://schemas.microsoft.com/office/powerpoint/2010/main" val="46803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2192000" cy="662782"/>
          </a:xfrm>
          <a:blipFill>
            <a:blip r:embed="rId2"/>
            <a:tile tx="0" ty="0" sx="100000" sy="100000" flip="none" algn="tl"/>
          </a:blipFill>
        </p:spPr>
        <p:txBody>
          <a:bodyPr/>
          <a:lstStyle/>
          <a:p>
            <a:r>
              <a:rPr lang="en-US" sz="3600" b="1" dirty="0"/>
              <a:t>Universities as Economic Engines</a:t>
            </a:r>
            <a:endParaRPr lang="en-US" sz="3600" dirty="0"/>
          </a:p>
        </p:txBody>
      </p:sp>
      <p:sp>
        <p:nvSpPr>
          <p:cNvPr id="3" name="Content Placeholder 2"/>
          <p:cNvSpPr>
            <a:spLocks noGrp="1"/>
          </p:cNvSpPr>
          <p:nvPr>
            <p:ph idx="1"/>
          </p:nvPr>
        </p:nvSpPr>
        <p:spPr>
          <a:xfrm>
            <a:off x="194257" y="1091530"/>
            <a:ext cx="10515600" cy="4351338"/>
          </a:xfrm>
        </p:spPr>
        <p:txBody>
          <a:bodyPr/>
          <a:lstStyle/>
          <a:p>
            <a:pPr lvl="0"/>
            <a:r>
              <a:rPr lang="en-US" dirty="0"/>
              <a:t>Redefined logistics = system engineering + innovation + management science + entrepreneurship</a:t>
            </a:r>
          </a:p>
          <a:p>
            <a:pPr lvl="0"/>
            <a:r>
              <a:rPr lang="en-US" dirty="0"/>
              <a:t>Produces </a:t>
            </a:r>
            <a:r>
              <a:rPr lang="en-US" i="1" dirty="0"/>
              <a:t>techno-managerial graduates</a:t>
            </a:r>
            <a:endParaRPr lang="en-US" dirty="0"/>
          </a:p>
          <a:p>
            <a:pPr lvl="0"/>
            <a:r>
              <a:rPr lang="en-US" dirty="0"/>
              <a:t>Universities = competitiveness drivers of knowledge and skills production for economic growth and sustainable development</a:t>
            </a:r>
          </a:p>
          <a:p>
            <a:endParaRPr lang="en-US" dirty="0"/>
          </a:p>
        </p:txBody>
      </p:sp>
      <p:pic>
        <p:nvPicPr>
          <p:cNvPr id="4" name="Picture 3"/>
          <p:cNvPicPr>
            <a:picLocks noChangeAspect="1"/>
          </p:cNvPicPr>
          <p:nvPr/>
        </p:nvPicPr>
        <p:blipFill>
          <a:blip r:embed="rId3"/>
          <a:stretch>
            <a:fillRect/>
          </a:stretch>
        </p:blipFill>
        <p:spPr>
          <a:xfrm>
            <a:off x="7662930" y="3464417"/>
            <a:ext cx="4529070" cy="3302732"/>
          </a:xfrm>
          <a:prstGeom prst="rect">
            <a:avLst/>
          </a:prstGeom>
        </p:spPr>
      </p:pic>
    </p:spTree>
    <p:extLst>
      <p:ext uri="{BB962C8B-B14F-4D97-AF65-F5344CB8AC3E}">
        <p14:creationId xmlns:p14="http://schemas.microsoft.com/office/powerpoint/2010/main" val="2813570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9579"/>
          </a:xfrm>
          <a:blipFill>
            <a:blip r:embed="rId2"/>
            <a:tile tx="0" ty="0" sx="100000" sy="100000" flip="none" algn="tl"/>
          </a:blipFill>
        </p:spPr>
        <p:txBody>
          <a:bodyPr>
            <a:normAutofit fontScale="90000"/>
          </a:bodyPr>
          <a:lstStyle/>
          <a:p>
            <a:br>
              <a:rPr lang="en-US" sz="3600" b="1" dirty="0"/>
            </a:br>
            <a:r>
              <a:rPr lang="en-US" sz="3600" b="1" dirty="0"/>
              <a:t>Education for Sustainable Development</a:t>
            </a:r>
            <a:br>
              <a:rPr lang="en-US" b="1" dirty="0"/>
            </a:br>
            <a:endParaRPr lang="en-US" dirty="0"/>
          </a:p>
        </p:txBody>
      </p:sp>
      <p:sp>
        <p:nvSpPr>
          <p:cNvPr id="3" name="Content Placeholder 2"/>
          <p:cNvSpPr>
            <a:spLocks noGrp="1"/>
          </p:cNvSpPr>
          <p:nvPr>
            <p:ph idx="1"/>
          </p:nvPr>
        </p:nvSpPr>
        <p:spPr/>
        <p:txBody>
          <a:bodyPr/>
          <a:lstStyle/>
          <a:p>
            <a:pPr lvl="0"/>
            <a:r>
              <a:rPr lang="en-US" dirty="0"/>
              <a:t>Green logistics: waste reduction, renewable energy, smart cities</a:t>
            </a:r>
          </a:p>
          <a:p>
            <a:pPr lvl="0"/>
            <a:r>
              <a:rPr lang="en-US" dirty="0"/>
              <a:t>Innovation: climate-smart agriculture, digital governance</a:t>
            </a:r>
          </a:p>
          <a:p>
            <a:pPr lvl="0"/>
            <a:r>
              <a:rPr lang="en-US" dirty="0"/>
              <a:t>Aligned with SDGs (4, 8, 9, 11, 13)</a:t>
            </a:r>
          </a:p>
          <a:p>
            <a:endParaRPr lang="en-US" dirty="0"/>
          </a:p>
        </p:txBody>
      </p:sp>
    </p:spTree>
    <p:extLst>
      <p:ext uri="{BB962C8B-B14F-4D97-AF65-F5344CB8AC3E}">
        <p14:creationId xmlns:p14="http://schemas.microsoft.com/office/powerpoint/2010/main" val="100404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8216"/>
          </a:xfrm>
          <a:blipFill>
            <a:blip r:embed="rId2"/>
            <a:tile tx="0" ty="0" sx="100000" sy="100000" flip="none" algn="tl"/>
          </a:blipFill>
        </p:spPr>
        <p:txBody>
          <a:bodyPr>
            <a:normAutofit fontScale="90000"/>
          </a:bodyPr>
          <a:lstStyle/>
          <a:p>
            <a:br>
              <a:rPr lang="en-US" sz="3600" b="1" dirty="0"/>
            </a:br>
            <a:r>
              <a:rPr lang="en-US" sz="3600" b="1" dirty="0"/>
              <a:t>SLIT Philosophy, Mission, Vision</a:t>
            </a:r>
            <a:br>
              <a:rPr lang="en-US" sz="3600" b="1" dirty="0"/>
            </a:br>
            <a:endParaRPr lang="en-US" sz="3600" dirty="0"/>
          </a:p>
        </p:txBody>
      </p:sp>
      <p:sp>
        <p:nvSpPr>
          <p:cNvPr id="3" name="Content Placeholder 2"/>
          <p:cNvSpPr>
            <a:spLocks noGrp="1"/>
          </p:cNvSpPr>
          <p:nvPr>
            <p:ph idx="1"/>
          </p:nvPr>
        </p:nvSpPr>
        <p:spPr>
          <a:xfrm>
            <a:off x="232893" y="1111665"/>
            <a:ext cx="10515600" cy="4351338"/>
          </a:xfrm>
        </p:spPr>
        <p:txBody>
          <a:bodyPr/>
          <a:lstStyle/>
          <a:p>
            <a:pPr lvl="0"/>
            <a:r>
              <a:rPr lang="en-US" b="1" dirty="0"/>
              <a:t>Philosophy</a:t>
            </a:r>
            <a:r>
              <a:rPr lang="en-US" dirty="0"/>
              <a:t>: Manage system complexities through logistics &amp; innovation</a:t>
            </a:r>
          </a:p>
          <a:p>
            <a:pPr lvl="0"/>
            <a:r>
              <a:rPr lang="en-US" b="1" dirty="0"/>
              <a:t>Mission</a:t>
            </a:r>
            <a:r>
              <a:rPr lang="en-US" dirty="0"/>
              <a:t>: Educate students with knowledge &amp; skills to optimize systems</a:t>
            </a:r>
          </a:p>
          <a:p>
            <a:pPr lvl="0"/>
            <a:r>
              <a:rPr lang="en-US" b="1" dirty="0"/>
              <a:t>Vision</a:t>
            </a:r>
            <a:r>
              <a:rPr lang="en-US" dirty="0"/>
              <a:t>: Be a global leader in logistics &amp; innovation education</a:t>
            </a:r>
          </a:p>
          <a:p>
            <a:endParaRPr lang="en-US" dirty="0"/>
          </a:p>
        </p:txBody>
      </p:sp>
      <p:pic>
        <p:nvPicPr>
          <p:cNvPr id="4" name="Picture 3"/>
          <p:cNvPicPr>
            <a:picLocks noChangeAspect="1"/>
          </p:cNvPicPr>
          <p:nvPr/>
        </p:nvPicPr>
        <p:blipFill>
          <a:blip r:embed="rId3"/>
          <a:stretch>
            <a:fillRect/>
          </a:stretch>
        </p:blipFill>
        <p:spPr>
          <a:xfrm>
            <a:off x="7650050" y="3666522"/>
            <a:ext cx="4541949" cy="3191478"/>
          </a:xfrm>
          <a:prstGeom prst="rect">
            <a:avLst/>
          </a:prstGeom>
        </p:spPr>
      </p:pic>
    </p:spTree>
    <p:extLst>
      <p:ext uri="{BB962C8B-B14F-4D97-AF65-F5344CB8AC3E}">
        <p14:creationId xmlns:p14="http://schemas.microsoft.com/office/powerpoint/2010/main" val="2092964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531"/>
            <a:ext cx="12192000" cy="632170"/>
          </a:xfrm>
          <a:blipFill>
            <a:blip r:embed="rId2"/>
            <a:tile tx="0" ty="0" sx="100000" sy="100000" flip="none" algn="tl"/>
          </a:blipFill>
        </p:spPr>
        <p:txBody>
          <a:bodyPr>
            <a:normAutofit fontScale="90000"/>
          </a:bodyPr>
          <a:lstStyle/>
          <a:p>
            <a:br>
              <a:rPr lang="en-US" sz="3600" b="1" dirty="0"/>
            </a:br>
            <a:r>
              <a:rPr lang="en-US" sz="3600" b="1" dirty="0"/>
              <a:t>SLIT Inter-Curricula Collaboration</a:t>
            </a:r>
            <a:br>
              <a:rPr lang="en-US" sz="3600" b="1" dirty="0"/>
            </a:br>
            <a:endParaRPr lang="en-US" sz="3600" dirty="0"/>
          </a:p>
        </p:txBody>
      </p:sp>
      <p:sp>
        <p:nvSpPr>
          <p:cNvPr id="3" name="Content Placeholder 2"/>
          <p:cNvSpPr>
            <a:spLocks noGrp="1"/>
          </p:cNvSpPr>
          <p:nvPr>
            <p:ph idx="1"/>
          </p:nvPr>
        </p:nvSpPr>
        <p:spPr>
          <a:xfrm>
            <a:off x="155620" y="1194560"/>
            <a:ext cx="10515600" cy="4351338"/>
          </a:xfrm>
        </p:spPr>
        <p:txBody>
          <a:bodyPr/>
          <a:lstStyle/>
          <a:p>
            <a:pPr marL="0" lvl="0" indent="0">
              <a:buNone/>
            </a:pPr>
            <a:r>
              <a:rPr lang="en-US" dirty="0"/>
              <a:t>Departments (6):</a:t>
            </a:r>
          </a:p>
          <a:p>
            <a:pPr lvl="1"/>
            <a:r>
              <a:rPr lang="en-US" dirty="0"/>
              <a:t>Project Management Tech</a:t>
            </a:r>
          </a:p>
          <a:p>
            <a:pPr lvl="1"/>
            <a:r>
              <a:rPr lang="en-US" dirty="0"/>
              <a:t>Logistics &amp; Transport Tech</a:t>
            </a:r>
          </a:p>
          <a:p>
            <a:pPr lvl="1"/>
            <a:r>
              <a:rPr lang="en-US" dirty="0"/>
              <a:t>Logistics and Supply Chain Management</a:t>
            </a:r>
          </a:p>
          <a:p>
            <a:pPr lvl="1"/>
            <a:r>
              <a:rPr lang="en-US" dirty="0"/>
              <a:t>Maritime Science &amp; Tech</a:t>
            </a:r>
          </a:p>
          <a:p>
            <a:pPr lvl="1"/>
            <a:r>
              <a:rPr lang="en-US" dirty="0"/>
              <a:t>Entrepreneurship &amp; Innovation</a:t>
            </a:r>
          </a:p>
          <a:p>
            <a:pPr lvl="1"/>
            <a:r>
              <a:rPr lang="en-US" dirty="0"/>
              <a:t>Finance Tech &amp; Innovation</a:t>
            </a:r>
          </a:p>
          <a:p>
            <a:pPr lvl="1"/>
            <a:endParaRPr lang="en-US" dirty="0"/>
          </a:p>
          <a:p>
            <a:pPr lvl="0"/>
            <a:r>
              <a:rPr lang="en-US" dirty="0"/>
              <a:t>Integrated curricula, cross-department collaboration</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2327" y="1030310"/>
            <a:ext cx="4039673" cy="6085268"/>
          </a:xfrm>
          <a:prstGeom prst="rect">
            <a:avLst/>
          </a:prstGeom>
        </p:spPr>
      </p:pic>
    </p:spTree>
    <p:extLst>
      <p:ext uri="{BB962C8B-B14F-4D97-AF65-F5344CB8AC3E}">
        <p14:creationId xmlns:p14="http://schemas.microsoft.com/office/powerpoint/2010/main" val="3917818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png" descr="C:\Users\DEANSOOFICESMAT\Downloads\1000126613.png"/>
          <p:cNvPicPr/>
          <p:nvPr/>
        </p:nvPicPr>
        <p:blipFill>
          <a:blip r:embed="rId2"/>
          <a:srcRect/>
          <a:stretch>
            <a:fillRect/>
          </a:stretch>
        </p:blipFill>
        <p:spPr>
          <a:xfrm>
            <a:off x="1609859" y="-244698"/>
            <a:ext cx="8453839" cy="7392474"/>
          </a:xfrm>
          <a:prstGeom prst="rect">
            <a:avLst/>
          </a:prstGeom>
          <a:ln/>
        </p:spPr>
      </p:pic>
    </p:spTree>
    <p:extLst>
      <p:ext uri="{BB962C8B-B14F-4D97-AF65-F5344CB8AC3E}">
        <p14:creationId xmlns:p14="http://schemas.microsoft.com/office/powerpoint/2010/main" val="1226018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80383" cy="837127"/>
          </a:xfrm>
          <a:blipFill>
            <a:blip r:embed="rId2"/>
            <a:tile tx="0" ty="0" sx="100000" sy="100000" flip="none" algn="tl"/>
          </a:blipFill>
        </p:spPr>
        <p:txBody>
          <a:bodyPr>
            <a:normAutofit fontScale="90000"/>
          </a:bodyPr>
          <a:lstStyle/>
          <a:p>
            <a:br>
              <a:rPr lang="en-US" sz="3600" b="1" dirty="0"/>
            </a:br>
            <a:r>
              <a:rPr lang="en-US" sz="3600" b="1" dirty="0"/>
              <a:t>Lifelong Career Pathways</a:t>
            </a:r>
            <a:br>
              <a:rPr lang="en-US" sz="3600" b="1" dirty="0"/>
            </a:br>
            <a:endParaRPr lang="en-US" sz="3600" dirty="0"/>
          </a:p>
        </p:txBody>
      </p:sp>
      <p:sp>
        <p:nvSpPr>
          <p:cNvPr id="3" name="Content Placeholder 2"/>
          <p:cNvSpPr>
            <a:spLocks noGrp="1"/>
          </p:cNvSpPr>
          <p:nvPr>
            <p:ph idx="1"/>
          </p:nvPr>
        </p:nvSpPr>
        <p:spPr>
          <a:xfrm>
            <a:off x="0" y="1256552"/>
            <a:ext cx="7703109" cy="4351338"/>
          </a:xfrm>
        </p:spPr>
        <p:txBody>
          <a:bodyPr/>
          <a:lstStyle/>
          <a:p>
            <a:r>
              <a:rPr lang="en-US" dirty="0"/>
              <a:t>Diverse careers across transport, ICT, finance, maritime, manufacturing, healthcare, defense, entrepreneurship, </a:t>
            </a:r>
            <a:r>
              <a:rPr lang="en-US" dirty="0" err="1"/>
              <a:t>fintech</a:t>
            </a:r>
            <a:r>
              <a:rPr lang="en-US" dirty="0"/>
              <a:t> </a:t>
            </a:r>
            <a:r>
              <a:rPr lang="en-US" dirty="0" err="1"/>
              <a:t>etc</a:t>
            </a:r>
            <a:endParaRPr lang="en-US" dirty="0"/>
          </a:p>
          <a:p>
            <a:endParaRPr lang="en-US" dirty="0"/>
          </a:p>
        </p:txBody>
      </p:sp>
      <p:pic>
        <p:nvPicPr>
          <p:cNvPr id="4" name="Picture 3"/>
          <p:cNvPicPr>
            <a:picLocks noChangeAspect="1"/>
          </p:cNvPicPr>
          <p:nvPr/>
        </p:nvPicPr>
        <p:blipFill>
          <a:blip r:embed="rId3"/>
          <a:stretch>
            <a:fillRect/>
          </a:stretch>
        </p:blipFill>
        <p:spPr>
          <a:xfrm>
            <a:off x="7626908" y="1964027"/>
            <a:ext cx="4565092" cy="2640169"/>
          </a:xfrm>
          <a:prstGeom prst="rect">
            <a:avLst/>
          </a:prstGeom>
        </p:spPr>
      </p:pic>
      <p:pic>
        <p:nvPicPr>
          <p:cNvPr id="5" name="Picture 4"/>
          <p:cNvPicPr>
            <a:picLocks noChangeAspect="1"/>
          </p:cNvPicPr>
          <p:nvPr/>
        </p:nvPicPr>
        <p:blipFill>
          <a:blip r:embed="rId4"/>
          <a:stretch>
            <a:fillRect/>
          </a:stretch>
        </p:blipFill>
        <p:spPr>
          <a:xfrm>
            <a:off x="7703109" y="4559121"/>
            <a:ext cx="3417798" cy="2298879"/>
          </a:xfrm>
          <a:prstGeom prst="rect">
            <a:avLst/>
          </a:prstGeom>
        </p:spPr>
      </p:pic>
    </p:spTree>
    <p:extLst>
      <p:ext uri="{BB962C8B-B14F-4D97-AF65-F5344CB8AC3E}">
        <p14:creationId xmlns:p14="http://schemas.microsoft.com/office/powerpoint/2010/main" val="428557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90943"/>
          </a:xfrm>
          <a:blipFill>
            <a:blip r:embed="rId2"/>
            <a:tile tx="0" ty="0" sx="100000" sy="100000" flip="none" algn="tl"/>
          </a:blipFill>
        </p:spPr>
        <p:txBody>
          <a:bodyPr>
            <a:normAutofit fontScale="90000"/>
          </a:bodyPr>
          <a:lstStyle/>
          <a:p>
            <a:r>
              <a:rPr lang="en-US" sz="4000" b="1" dirty="0"/>
              <a:t>Introduction</a:t>
            </a:r>
            <a:r>
              <a:rPr lang="en-US" b="1" dirty="0"/>
              <a:t> </a:t>
            </a:r>
            <a:endParaRPr lang="en-US" dirty="0"/>
          </a:p>
        </p:txBody>
      </p:sp>
      <p:sp>
        <p:nvSpPr>
          <p:cNvPr id="3" name="Content Placeholder 2"/>
          <p:cNvSpPr>
            <a:spLocks noGrp="1"/>
          </p:cNvSpPr>
          <p:nvPr>
            <p:ph idx="1"/>
          </p:nvPr>
        </p:nvSpPr>
        <p:spPr>
          <a:xfrm>
            <a:off x="323045" y="975619"/>
            <a:ext cx="11319456" cy="3750927"/>
          </a:xfrm>
        </p:spPr>
        <p:txBody>
          <a:bodyPr>
            <a:normAutofit/>
          </a:bodyPr>
          <a:lstStyle/>
          <a:p>
            <a:pPr marL="0" indent="0" algn="just">
              <a:buNone/>
            </a:pPr>
            <a:r>
              <a:rPr lang="en-US" dirty="0"/>
              <a:t>Theme: </a:t>
            </a:r>
            <a:r>
              <a:rPr lang="en-US" b="1" i="1" dirty="0"/>
              <a:t>‘Smart Frontiers in Logistics and Innovation: Redefining Africa’s Path to Sustainable Development’</a:t>
            </a:r>
            <a:r>
              <a:rPr lang="en-US" b="1" dirty="0"/>
              <a:t> </a:t>
            </a:r>
            <a:r>
              <a:rPr lang="en-US" dirty="0"/>
              <a:t>is timely given the of the near lack of lifelong careers, and growing without developing, leading to abject poverty, despondency and lack of livability of human inhabitants. Poor logistics and innovation practices especially at public governance levels seem a key casual factor of these unfortunate state of affirms in most African communities. </a:t>
            </a:r>
          </a:p>
          <a:p>
            <a:pPr algn="just">
              <a:buFont typeface="Wingdings" panose="05000000000000000000" pitchFamily="2" charset="2"/>
              <a:buChar char="Ø"/>
            </a:pPr>
            <a:endParaRPr lang="en-US" sz="900" dirty="0"/>
          </a:p>
          <a:p>
            <a:pPr marL="0" lvl="0" indent="0">
              <a:buNone/>
            </a:pPr>
            <a:endParaRPr lang="en-US" dirty="0"/>
          </a:p>
          <a:p>
            <a:pPr marL="0" indent="0" algn="just">
              <a:buNone/>
            </a:pPr>
            <a:endParaRPr lang="en-US" dirty="0"/>
          </a:p>
          <a:p>
            <a:pPr algn="just"/>
            <a:endParaRPr lang="en-US" sz="2400" dirty="0"/>
          </a:p>
        </p:txBody>
      </p:sp>
      <p:pic>
        <p:nvPicPr>
          <p:cNvPr id="11" name="Picture 10"/>
          <p:cNvPicPr>
            <a:picLocks noChangeAspect="1"/>
          </p:cNvPicPr>
          <p:nvPr/>
        </p:nvPicPr>
        <p:blipFill>
          <a:blip r:embed="rId3"/>
          <a:stretch>
            <a:fillRect/>
          </a:stretch>
        </p:blipFill>
        <p:spPr>
          <a:xfrm>
            <a:off x="9205912" y="5114925"/>
            <a:ext cx="2619375" cy="1639372"/>
          </a:xfrm>
          <a:prstGeom prst="rect">
            <a:avLst/>
          </a:prstGeom>
        </p:spPr>
      </p:pic>
      <p:pic>
        <p:nvPicPr>
          <p:cNvPr id="12" name="Picture 11"/>
          <p:cNvPicPr>
            <a:picLocks noChangeAspect="1"/>
          </p:cNvPicPr>
          <p:nvPr/>
        </p:nvPicPr>
        <p:blipFill>
          <a:blip r:embed="rId4"/>
          <a:stretch>
            <a:fillRect/>
          </a:stretch>
        </p:blipFill>
        <p:spPr>
          <a:xfrm>
            <a:off x="3530220" y="5096613"/>
            <a:ext cx="2719388" cy="1706451"/>
          </a:xfrm>
          <a:prstGeom prst="rect">
            <a:avLst/>
          </a:prstGeom>
        </p:spPr>
      </p:pic>
      <p:pic>
        <p:nvPicPr>
          <p:cNvPr id="13" name="Picture 12"/>
          <p:cNvPicPr>
            <a:picLocks noChangeAspect="1"/>
          </p:cNvPicPr>
          <p:nvPr/>
        </p:nvPicPr>
        <p:blipFill>
          <a:blip r:embed="rId5"/>
          <a:stretch>
            <a:fillRect/>
          </a:stretch>
        </p:blipFill>
        <p:spPr>
          <a:xfrm>
            <a:off x="6478073" y="5096613"/>
            <a:ext cx="2593751" cy="1724763"/>
          </a:xfrm>
          <a:prstGeom prst="rect">
            <a:avLst/>
          </a:prstGeom>
        </p:spPr>
      </p:pic>
      <p:pic>
        <p:nvPicPr>
          <p:cNvPr id="4" name="Picture 3"/>
          <p:cNvPicPr>
            <a:picLocks noChangeAspect="1"/>
          </p:cNvPicPr>
          <p:nvPr/>
        </p:nvPicPr>
        <p:blipFill>
          <a:blip r:embed="rId6"/>
          <a:stretch>
            <a:fillRect/>
          </a:stretch>
        </p:blipFill>
        <p:spPr>
          <a:xfrm>
            <a:off x="33874" y="5114925"/>
            <a:ext cx="3052292" cy="1743075"/>
          </a:xfrm>
          <a:prstGeom prst="rect">
            <a:avLst/>
          </a:prstGeom>
        </p:spPr>
      </p:pic>
    </p:spTree>
    <p:extLst>
      <p:ext uri="{BB962C8B-B14F-4D97-AF65-F5344CB8AC3E}">
        <p14:creationId xmlns:p14="http://schemas.microsoft.com/office/powerpoint/2010/main" val="844248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785611"/>
          </a:xfrm>
          <a:blipFill>
            <a:blip r:embed="rId2"/>
            <a:tile tx="0" ty="0" sx="100000" sy="100000" flip="none" algn="tl"/>
          </a:blipFill>
        </p:spPr>
        <p:txBody>
          <a:bodyPr>
            <a:normAutofit fontScale="90000"/>
          </a:bodyPr>
          <a:lstStyle/>
          <a:p>
            <a:br>
              <a:rPr lang="en-US" sz="3600" b="1" dirty="0"/>
            </a:br>
            <a:r>
              <a:rPr lang="en-US" sz="3600" b="1" dirty="0"/>
              <a:t>Way Forward</a:t>
            </a:r>
            <a:br>
              <a:rPr lang="en-US" sz="3600" b="1" dirty="0"/>
            </a:br>
            <a:endParaRPr lang="en-US" sz="3600" dirty="0"/>
          </a:p>
        </p:txBody>
      </p:sp>
      <p:sp>
        <p:nvSpPr>
          <p:cNvPr id="3" name="Content Placeholder 2"/>
          <p:cNvSpPr>
            <a:spLocks noGrp="1"/>
          </p:cNvSpPr>
          <p:nvPr>
            <p:ph idx="1"/>
          </p:nvPr>
        </p:nvSpPr>
        <p:spPr>
          <a:xfrm>
            <a:off x="271529" y="1181683"/>
            <a:ext cx="6309575" cy="4351338"/>
          </a:xfrm>
        </p:spPr>
        <p:txBody>
          <a:bodyPr/>
          <a:lstStyle/>
          <a:p>
            <a:pPr lvl="0"/>
            <a:r>
              <a:rPr lang="en-US" dirty="0"/>
              <a:t>Strengthen education capacity</a:t>
            </a:r>
          </a:p>
          <a:p>
            <a:pPr lvl="0"/>
            <a:r>
              <a:rPr lang="en-US" dirty="0"/>
              <a:t>Foster lifelong learning</a:t>
            </a:r>
          </a:p>
          <a:p>
            <a:pPr lvl="0"/>
            <a:r>
              <a:rPr lang="en-US" dirty="0"/>
              <a:t>Drive digital integration (AI, </a:t>
            </a:r>
            <a:r>
              <a:rPr lang="en-US" dirty="0" err="1"/>
              <a:t>IoT</a:t>
            </a:r>
            <a:r>
              <a:rPr lang="en-US" dirty="0"/>
              <a:t>, </a:t>
            </a:r>
            <a:r>
              <a:rPr lang="en-US" dirty="0" err="1"/>
              <a:t>blockchain</a:t>
            </a:r>
            <a:r>
              <a:rPr lang="en-US" dirty="0"/>
              <a:t>, cyber-security)</a:t>
            </a:r>
          </a:p>
          <a:p>
            <a:pPr lvl="0"/>
            <a:r>
              <a:rPr lang="en-US" dirty="0"/>
              <a:t>Align with </a:t>
            </a:r>
            <a:r>
              <a:rPr lang="en-US" dirty="0" err="1"/>
              <a:t>AfCFTA</a:t>
            </a:r>
            <a:r>
              <a:rPr lang="en-US" dirty="0"/>
              <a:t> &amp; sustainability goals</a:t>
            </a:r>
          </a:p>
          <a:p>
            <a:pPr lvl="0"/>
            <a:r>
              <a:rPr lang="en-US" dirty="0"/>
              <a:t>Expand entrepreneurship &amp; SME support</a:t>
            </a:r>
          </a:p>
          <a:p>
            <a:endParaRPr lang="en-US" dirty="0"/>
          </a:p>
        </p:txBody>
      </p:sp>
      <p:pic>
        <p:nvPicPr>
          <p:cNvPr id="5" name="Picture 2" descr="The necessary collaboration between industry, academia and government –  AdMoRe IT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262" y="2034862"/>
            <a:ext cx="4670738" cy="447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197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Final Vision</a:t>
            </a:r>
            <a:br>
              <a:rPr lang="en-US" sz="3600" b="1" dirty="0"/>
            </a:br>
            <a:endParaRPr lang="en-US" sz="3600" dirty="0"/>
          </a:p>
        </p:txBody>
      </p:sp>
      <p:sp>
        <p:nvSpPr>
          <p:cNvPr id="3" name="Content Placeholder 2"/>
          <p:cNvSpPr>
            <a:spLocks noGrp="1"/>
          </p:cNvSpPr>
          <p:nvPr>
            <p:ph idx="1"/>
          </p:nvPr>
        </p:nvSpPr>
        <p:spPr/>
        <p:txBody>
          <a:bodyPr/>
          <a:lstStyle/>
          <a:p>
            <a:pPr lvl="0"/>
            <a:r>
              <a:rPr lang="en-US" dirty="0"/>
              <a:t>Africa’s prosperity powered by logistics &amp; innovation</a:t>
            </a:r>
          </a:p>
          <a:p>
            <a:pPr lvl="0"/>
            <a:r>
              <a:rPr lang="en-US" dirty="0"/>
              <a:t>Indigenous innovators driving sustainable development</a:t>
            </a:r>
          </a:p>
          <a:p>
            <a:pPr lvl="0"/>
            <a:r>
              <a:rPr lang="en-US" dirty="0"/>
              <a:t>Graduates as system managers, innovators, and nation-builders</a:t>
            </a:r>
          </a:p>
          <a:p>
            <a:endParaRPr lang="en-US" dirty="0"/>
          </a:p>
        </p:txBody>
      </p:sp>
      <p:pic>
        <p:nvPicPr>
          <p:cNvPr id="5" name="Content Placeholder 4"/>
          <p:cNvPicPr>
            <a:picLocks noChangeAspect="1"/>
          </p:cNvPicPr>
          <p:nvPr/>
        </p:nvPicPr>
        <p:blipFill>
          <a:blip r:embed="rId2"/>
          <a:stretch>
            <a:fillRect/>
          </a:stretch>
        </p:blipFill>
        <p:spPr>
          <a:xfrm>
            <a:off x="7714445" y="3940935"/>
            <a:ext cx="4477555" cy="3020098"/>
          </a:xfrm>
          <a:prstGeom prst="rect">
            <a:avLst/>
          </a:prstGeom>
        </p:spPr>
      </p:pic>
    </p:spTree>
    <p:extLst>
      <p:ext uri="{BB962C8B-B14F-4D97-AF65-F5344CB8AC3E}">
        <p14:creationId xmlns:p14="http://schemas.microsoft.com/office/powerpoint/2010/main" val="3839705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8650" y="838200"/>
            <a:ext cx="10934700" cy="5181600"/>
          </a:xfrm>
          <a:prstGeom prst="rect">
            <a:avLst/>
          </a:prstGeom>
        </p:spPr>
      </p:pic>
      <p:pic>
        <p:nvPicPr>
          <p:cNvPr id="3" name="Picture 2"/>
          <p:cNvPicPr>
            <a:picLocks noChangeAspect="1"/>
          </p:cNvPicPr>
          <p:nvPr/>
        </p:nvPicPr>
        <p:blipFill>
          <a:blip r:embed="rId3"/>
          <a:stretch>
            <a:fillRect/>
          </a:stretch>
        </p:blipFill>
        <p:spPr>
          <a:xfrm>
            <a:off x="4752304" y="3994596"/>
            <a:ext cx="6426558" cy="2676659"/>
          </a:xfrm>
          <a:prstGeom prst="rect">
            <a:avLst/>
          </a:prstGeom>
        </p:spPr>
      </p:pic>
    </p:spTree>
    <p:extLst>
      <p:ext uri="{BB962C8B-B14F-4D97-AF65-F5344CB8AC3E}">
        <p14:creationId xmlns:p14="http://schemas.microsoft.com/office/powerpoint/2010/main" val="4144837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12866"/>
            <a:ext cx="12192000" cy="1325563"/>
          </a:xfrm>
          <a:ln/>
        </p:spPr>
        <p:style>
          <a:lnRef idx="1">
            <a:schemeClr val="accent2"/>
          </a:lnRef>
          <a:fillRef idx="2">
            <a:schemeClr val="accent2"/>
          </a:fillRef>
          <a:effectRef idx="1">
            <a:schemeClr val="accent2"/>
          </a:effectRef>
          <a:fontRef idx="minor">
            <a:schemeClr val="dk1"/>
          </a:fontRef>
        </p:style>
        <p:txBody>
          <a:bodyPr/>
          <a:lstStyle/>
          <a:p>
            <a:pPr algn="ctr"/>
            <a:r>
              <a:rPr lang="en-US" dirty="0"/>
              <a:t>Thank you for your attention </a:t>
            </a:r>
          </a:p>
        </p:txBody>
      </p:sp>
    </p:spTree>
    <p:extLst>
      <p:ext uri="{BB962C8B-B14F-4D97-AF65-F5344CB8AC3E}">
        <p14:creationId xmlns:p14="http://schemas.microsoft.com/office/powerpoint/2010/main" val="3896848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8471"/>
            <a:ext cx="12192000" cy="1325563"/>
          </a:xfrm>
          <a:solidFill>
            <a:srgbClr val="00B050"/>
          </a:solidFill>
        </p:spPr>
        <p:txBody>
          <a:bodyPr/>
          <a:lstStyle/>
          <a:p>
            <a:pPr algn="ctr"/>
            <a:r>
              <a:rPr lang="en-US" dirty="0"/>
              <a:t>Questions, Reactions and Discussions</a:t>
            </a:r>
          </a:p>
        </p:txBody>
      </p:sp>
    </p:spTree>
    <p:extLst>
      <p:ext uri="{BB962C8B-B14F-4D97-AF65-F5344CB8AC3E}">
        <p14:creationId xmlns:p14="http://schemas.microsoft.com/office/powerpoint/2010/main" val="295955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1217"/>
          </a:xfrm>
          <a:blipFill>
            <a:blip r:embed="rId2"/>
            <a:tile tx="0" ty="0" sx="100000" sy="100000" flip="none" algn="tl"/>
          </a:blipFill>
        </p:spPr>
        <p:txBody>
          <a:bodyPr/>
          <a:lstStyle/>
          <a:p>
            <a:r>
              <a:rPr lang="en-US" sz="3600" dirty="0"/>
              <a:t>Africa: A Blessed Geographical Region</a:t>
            </a:r>
          </a:p>
        </p:txBody>
      </p:sp>
      <p:sp>
        <p:nvSpPr>
          <p:cNvPr id="3" name="Content Placeholder 2"/>
          <p:cNvSpPr>
            <a:spLocks noGrp="1"/>
          </p:cNvSpPr>
          <p:nvPr>
            <p:ph idx="1"/>
          </p:nvPr>
        </p:nvSpPr>
        <p:spPr>
          <a:xfrm>
            <a:off x="115910" y="953036"/>
            <a:ext cx="12076090" cy="5653825"/>
          </a:xfrm>
        </p:spPr>
        <p:txBody>
          <a:bodyPr>
            <a:normAutofit fontScale="92500" lnSpcReduction="10000"/>
          </a:bodyPr>
          <a:lstStyle/>
          <a:p>
            <a:pPr lvl="0">
              <a:buFont typeface="Wingdings" panose="05000000000000000000" pitchFamily="2" charset="2"/>
              <a:buChar char="Ø"/>
            </a:pPr>
            <a:r>
              <a:rPr lang="en-US" dirty="0"/>
              <a:t>Home to more than 1,246,000,000 people. </a:t>
            </a:r>
          </a:p>
          <a:p>
            <a:pPr lvl="0">
              <a:buFont typeface="Wingdings" panose="05000000000000000000" pitchFamily="2" charset="2"/>
              <a:buChar char="Ø"/>
            </a:pPr>
            <a:r>
              <a:rPr lang="en-US" b="1" dirty="0"/>
              <a:t>Oil and gas</a:t>
            </a:r>
            <a:r>
              <a:rPr lang="en-US" dirty="0"/>
              <a:t>: Nigeria, Angola, Gabon, Sudan are major producers.</a:t>
            </a:r>
          </a:p>
          <a:p>
            <a:pPr lvl="0">
              <a:buFont typeface="Wingdings" panose="05000000000000000000" pitchFamily="2" charset="2"/>
              <a:buChar char="Ø"/>
            </a:pPr>
            <a:r>
              <a:rPr lang="en-US" b="1" dirty="0"/>
              <a:t>Gold</a:t>
            </a:r>
            <a:r>
              <a:rPr lang="en-US" dirty="0"/>
              <a:t>: Botswana, DRC, Nigeria and Ghana have large deposits.</a:t>
            </a:r>
          </a:p>
          <a:p>
            <a:pPr lvl="0">
              <a:buFont typeface="Wingdings" panose="05000000000000000000" pitchFamily="2" charset="2"/>
              <a:buChar char="Ø"/>
            </a:pPr>
            <a:r>
              <a:rPr lang="en-US" b="1" dirty="0"/>
              <a:t>Diamonds</a:t>
            </a:r>
            <a:r>
              <a:rPr lang="en-US" dirty="0"/>
              <a:t>: Botswana, DRC.</a:t>
            </a:r>
          </a:p>
          <a:p>
            <a:pPr lvl="0">
              <a:buFont typeface="Wingdings" panose="05000000000000000000" pitchFamily="2" charset="2"/>
              <a:buChar char="Ø"/>
            </a:pPr>
            <a:r>
              <a:rPr lang="en-US" b="1" dirty="0"/>
              <a:t>Copper, Cobalt </a:t>
            </a:r>
            <a:r>
              <a:rPr lang="en-US" dirty="0"/>
              <a:t>: The DRC.</a:t>
            </a:r>
          </a:p>
          <a:p>
            <a:pPr lvl="0">
              <a:buFont typeface="Wingdings" panose="05000000000000000000" pitchFamily="2" charset="2"/>
              <a:buChar char="Ø"/>
            </a:pPr>
            <a:r>
              <a:rPr lang="en-US" b="1" dirty="0"/>
              <a:t>Manganese</a:t>
            </a:r>
            <a:r>
              <a:rPr lang="en-US" dirty="0"/>
              <a:t>: Gabon.</a:t>
            </a:r>
          </a:p>
          <a:p>
            <a:pPr lvl="0">
              <a:buFont typeface="Wingdings" panose="05000000000000000000" pitchFamily="2" charset="2"/>
              <a:buChar char="Ø"/>
            </a:pPr>
            <a:r>
              <a:rPr lang="en-US" b="1" dirty="0"/>
              <a:t>Iron ore</a:t>
            </a:r>
            <a:r>
              <a:rPr lang="en-US" dirty="0"/>
              <a:t>: Angola, Nigeria.</a:t>
            </a:r>
          </a:p>
          <a:p>
            <a:pPr lvl="0">
              <a:buFont typeface="Wingdings" panose="05000000000000000000" pitchFamily="2" charset="2"/>
              <a:buChar char="Ø"/>
            </a:pPr>
            <a:r>
              <a:rPr lang="en-US" b="1" dirty="0"/>
              <a:t>Bauxite</a:t>
            </a:r>
            <a:r>
              <a:rPr lang="en-US" dirty="0"/>
              <a:t>: Guinea, Mali.</a:t>
            </a:r>
          </a:p>
          <a:p>
            <a:pPr lvl="0">
              <a:buFont typeface="Wingdings" panose="05000000000000000000" pitchFamily="2" charset="2"/>
              <a:buChar char="Ø"/>
            </a:pPr>
            <a:r>
              <a:rPr lang="en-US" b="1" dirty="0"/>
              <a:t>Phosphate</a:t>
            </a:r>
            <a:r>
              <a:rPr lang="en-US" dirty="0"/>
              <a:t>: Senegal.</a:t>
            </a:r>
          </a:p>
          <a:p>
            <a:pPr lvl="0">
              <a:buFont typeface="Wingdings" panose="05000000000000000000" pitchFamily="2" charset="2"/>
              <a:buChar char="Ø"/>
            </a:pPr>
            <a:r>
              <a:rPr lang="en-US" b="1" dirty="0"/>
              <a:t>Uranium</a:t>
            </a:r>
            <a:r>
              <a:rPr lang="en-US" dirty="0"/>
              <a:t>: (Chad, Mali, Sudan) demanded for nuclear reactors and energy.</a:t>
            </a:r>
          </a:p>
          <a:p>
            <a:pPr lvl="0">
              <a:buFont typeface="Wingdings" panose="05000000000000000000" pitchFamily="2" charset="2"/>
              <a:buChar char="Ø"/>
            </a:pPr>
            <a:r>
              <a:rPr lang="en-US" b="1" dirty="0"/>
              <a:t>Cobalt</a:t>
            </a:r>
            <a:r>
              <a:rPr lang="en-US" dirty="0"/>
              <a:t>: DRC is the world largest producer (essential for production of electric vehicles and electronics batteries)</a:t>
            </a:r>
          </a:p>
          <a:p>
            <a:pPr>
              <a:buFont typeface="Wingdings" panose="05000000000000000000" pitchFamily="2" charset="2"/>
              <a:buChar char="Ø"/>
            </a:pPr>
            <a:r>
              <a:rPr lang="en-US" b="1" dirty="0"/>
              <a:t>Lithium: </a:t>
            </a:r>
            <a:r>
              <a:rPr lang="en-US" dirty="0"/>
              <a:t>DRC has the world’s largest deposit</a:t>
            </a:r>
            <a:r>
              <a:rPr lang="en-US" b="1" dirty="0"/>
              <a:t> </a:t>
            </a:r>
            <a:r>
              <a:rPr lang="en-US" dirty="0"/>
              <a:t>(key input to electric vehicle batteries).</a:t>
            </a:r>
          </a:p>
        </p:txBody>
      </p:sp>
      <p:pic>
        <p:nvPicPr>
          <p:cNvPr id="4" name="Picture 3"/>
          <p:cNvPicPr>
            <a:picLocks noChangeAspect="1"/>
          </p:cNvPicPr>
          <p:nvPr/>
        </p:nvPicPr>
        <p:blipFill>
          <a:blip r:embed="rId3"/>
          <a:stretch>
            <a:fillRect/>
          </a:stretch>
        </p:blipFill>
        <p:spPr>
          <a:xfrm>
            <a:off x="6652675" y="2633864"/>
            <a:ext cx="2826176" cy="2234350"/>
          </a:xfrm>
          <a:prstGeom prst="rect">
            <a:avLst/>
          </a:prstGeom>
        </p:spPr>
      </p:pic>
      <p:pic>
        <p:nvPicPr>
          <p:cNvPr id="5" name="Picture 4"/>
          <p:cNvPicPr>
            <a:picLocks noChangeAspect="1"/>
          </p:cNvPicPr>
          <p:nvPr/>
        </p:nvPicPr>
        <p:blipFill>
          <a:blip r:embed="rId4"/>
          <a:stretch>
            <a:fillRect/>
          </a:stretch>
        </p:blipFill>
        <p:spPr>
          <a:xfrm>
            <a:off x="9572625" y="2633864"/>
            <a:ext cx="2619375" cy="2234350"/>
          </a:xfrm>
          <a:prstGeom prst="rect">
            <a:avLst/>
          </a:prstGeom>
        </p:spPr>
      </p:pic>
    </p:spTree>
    <p:extLst>
      <p:ext uri="{BB962C8B-B14F-4D97-AF65-F5344CB8AC3E}">
        <p14:creationId xmlns:p14="http://schemas.microsoft.com/office/powerpoint/2010/main" val="128293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56"/>
            <a:ext cx="12191999" cy="837908"/>
          </a:xfrm>
          <a:blipFill>
            <a:blip r:embed="rId2"/>
            <a:tile tx="0" ty="0" sx="100000" sy="100000" flip="none" algn="tl"/>
          </a:blipFill>
        </p:spPr>
        <p:txBody>
          <a:bodyPr>
            <a:normAutofit/>
          </a:bodyPr>
          <a:lstStyle/>
          <a:p>
            <a:r>
              <a:rPr lang="en-US" sz="3600" b="1" dirty="0"/>
              <a:t>Purpose Pioneering Redefining of Logistics &amp; Innovation Education</a:t>
            </a:r>
          </a:p>
        </p:txBody>
      </p:sp>
      <p:sp>
        <p:nvSpPr>
          <p:cNvPr id="3" name="Content Placeholder 2"/>
          <p:cNvSpPr>
            <a:spLocks noGrp="1"/>
          </p:cNvSpPr>
          <p:nvPr>
            <p:ph idx="1"/>
          </p:nvPr>
        </p:nvSpPr>
        <p:spPr>
          <a:xfrm>
            <a:off x="194256" y="1685309"/>
            <a:ext cx="7606314" cy="2551840"/>
          </a:xfrm>
        </p:spPr>
        <p:txBody>
          <a:bodyPr>
            <a:normAutofit/>
          </a:bodyPr>
          <a:lstStyle/>
          <a:p>
            <a:pPr marL="0" lvl="0" indent="0">
              <a:buNone/>
            </a:pPr>
            <a:r>
              <a:rPr lang="en-US" dirty="0"/>
              <a:t>Applying multidisciplinary knowledge to drive Lifelong careers, productivity, value creation, income generation, economic growth, livability and sustainable development</a:t>
            </a:r>
          </a:p>
        </p:txBody>
      </p:sp>
      <p:pic>
        <p:nvPicPr>
          <p:cNvPr id="4" name="Content Placeholder 4"/>
          <p:cNvPicPr>
            <a:picLocks noChangeAspect="1"/>
          </p:cNvPicPr>
          <p:nvPr/>
        </p:nvPicPr>
        <p:blipFill>
          <a:blip r:embed="rId3"/>
          <a:stretch>
            <a:fillRect/>
          </a:stretch>
        </p:blipFill>
        <p:spPr>
          <a:xfrm>
            <a:off x="8071027" y="1996225"/>
            <a:ext cx="3747484" cy="2544650"/>
          </a:xfrm>
          <a:prstGeom prst="rect">
            <a:avLst/>
          </a:prstGeom>
        </p:spPr>
      </p:pic>
      <p:pic>
        <p:nvPicPr>
          <p:cNvPr id="5" name="Picture 4"/>
          <p:cNvPicPr>
            <a:picLocks noChangeAspect="1"/>
          </p:cNvPicPr>
          <p:nvPr/>
        </p:nvPicPr>
        <p:blipFill>
          <a:blip r:embed="rId4"/>
          <a:stretch>
            <a:fillRect/>
          </a:stretch>
        </p:blipFill>
        <p:spPr>
          <a:xfrm>
            <a:off x="8071027" y="4237149"/>
            <a:ext cx="4120972" cy="2620851"/>
          </a:xfrm>
          <a:prstGeom prst="rect">
            <a:avLst/>
          </a:prstGeom>
        </p:spPr>
      </p:pic>
    </p:spTree>
    <p:extLst>
      <p:ext uri="{BB962C8B-B14F-4D97-AF65-F5344CB8AC3E}">
        <p14:creationId xmlns:p14="http://schemas.microsoft.com/office/powerpoint/2010/main" val="194676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875763"/>
          </a:xfrm>
          <a:blipFill>
            <a:blip r:embed="rId2"/>
            <a:tile tx="0" ty="0" sx="100000" sy="100000" flip="none" algn="tl"/>
          </a:blipFill>
        </p:spPr>
        <p:txBody>
          <a:bodyPr>
            <a:normAutofit fontScale="90000"/>
          </a:bodyPr>
          <a:lstStyle/>
          <a:p>
            <a:r>
              <a:rPr lang="en-US" sz="3600" b="1" dirty="0"/>
              <a:t>Background to Redefining Logistics + Innovation Education in Africa</a:t>
            </a:r>
          </a:p>
        </p:txBody>
      </p:sp>
      <p:sp>
        <p:nvSpPr>
          <p:cNvPr id="3" name="Content Placeholder 2"/>
          <p:cNvSpPr>
            <a:spLocks noGrp="1"/>
          </p:cNvSpPr>
          <p:nvPr>
            <p:ph idx="1"/>
          </p:nvPr>
        </p:nvSpPr>
        <p:spPr>
          <a:xfrm>
            <a:off x="361681" y="1168802"/>
            <a:ext cx="11474003" cy="5167604"/>
          </a:xfrm>
        </p:spPr>
        <p:txBody>
          <a:bodyPr>
            <a:normAutofit lnSpcReduction="10000"/>
          </a:bodyPr>
          <a:lstStyle/>
          <a:p>
            <a:pPr lvl="0"/>
            <a:r>
              <a:rPr lang="en-US" dirty="0" err="1"/>
              <a:t>FUTO</a:t>
            </a:r>
            <a:r>
              <a:rPr lang="en-US" dirty="0"/>
              <a:t> is pioneering the redefinition of Logistics and Innovation Education in Africa.</a:t>
            </a:r>
          </a:p>
          <a:p>
            <a:pPr lvl="0"/>
            <a:r>
              <a:rPr lang="en-US" dirty="0"/>
              <a:t>Face with lifelong careers existential threat following the delisting of </a:t>
            </a:r>
            <a:r>
              <a:rPr lang="en-US" dirty="0" err="1"/>
              <a:t>SMAT</a:t>
            </a:r>
            <a:r>
              <a:rPr lang="en-US" dirty="0"/>
              <a:t> </a:t>
            </a:r>
            <a:r>
              <a:rPr lang="en-US" dirty="0" err="1"/>
              <a:t>programmes</a:t>
            </a:r>
            <a:r>
              <a:rPr lang="en-US" dirty="0"/>
              <a:t> the by Federal Government (2017).</a:t>
            </a:r>
          </a:p>
          <a:p>
            <a:pPr lvl="0"/>
            <a:r>
              <a:rPr lang="en-US" dirty="0"/>
              <a:t>The intervening event of </a:t>
            </a:r>
            <a:r>
              <a:rPr lang="en-US" dirty="0" err="1"/>
              <a:t>COVID</a:t>
            </a:r>
            <a:r>
              <a:rPr lang="en-US" dirty="0"/>
              <a:t>-19 pandemic amplified relevance of logistics &amp; innovation to growth and sustainable development globally’</a:t>
            </a:r>
          </a:p>
          <a:p>
            <a:r>
              <a:rPr lang="en-US" dirty="0"/>
              <a:t>As Faculties, we took our destiny in our hands, worn our intellectual reengineering thinking caps → SLIT creation.</a:t>
            </a:r>
          </a:p>
          <a:p>
            <a:pPr lvl="0"/>
            <a:r>
              <a:rPr lang="en-US" dirty="0"/>
              <a:t>Current impact at </a:t>
            </a:r>
            <a:r>
              <a:rPr lang="en-US" dirty="0" err="1"/>
              <a:t>FUTO</a:t>
            </a:r>
            <a:r>
              <a:rPr lang="en-US" dirty="0"/>
              <a:t>:</a:t>
            </a:r>
          </a:p>
          <a:p>
            <a:pPr lvl="1"/>
            <a:r>
              <a:rPr lang="en-US" dirty="0"/>
              <a:t>4 </a:t>
            </a:r>
            <a:r>
              <a:rPr lang="en-US" dirty="0" err="1"/>
              <a:t>NUC</a:t>
            </a:r>
            <a:r>
              <a:rPr lang="en-US" dirty="0"/>
              <a:t> accredited </a:t>
            </a:r>
            <a:r>
              <a:rPr lang="en-US" dirty="0" err="1"/>
              <a:t>programmes</a:t>
            </a:r>
            <a:endParaRPr lang="en-US" dirty="0"/>
          </a:p>
          <a:p>
            <a:pPr lvl="1"/>
            <a:r>
              <a:rPr lang="en-US" dirty="0"/>
              <a:t>1 resource verified, 1 awaiting verification</a:t>
            </a:r>
          </a:p>
          <a:p>
            <a:pPr lvl="1"/>
            <a:r>
              <a:rPr lang="en-US" dirty="0"/>
              <a:t>2000+ students enrolled</a:t>
            </a:r>
          </a:p>
        </p:txBody>
      </p:sp>
    </p:spTree>
    <p:extLst>
      <p:ext uri="{BB962C8B-B14F-4D97-AF65-F5344CB8AC3E}">
        <p14:creationId xmlns:p14="http://schemas.microsoft.com/office/powerpoint/2010/main" val="283174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897005"/>
          </a:xfrm>
          <a:solidFill>
            <a:srgbClr val="7030A0"/>
          </a:solidFill>
        </p:spPr>
        <p:txBody>
          <a:bodyPr/>
          <a:lstStyle/>
          <a:p>
            <a:pPr algn="ctr"/>
            <a:r>
              <a:rPr lang="en-US" sz="3600" dirty="0"/>
              <a:t>We Lost A Distinguished Colleague in this Joinery </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8354" y="1068945"/>
            <a:ext cx="4636394" cy="4778063"/>
          </a:xfrm>
          <a:prstGeom prst="rect">
            <a:avLst/>
          </a:prstGeom>
          <a:noFill/>
        </p:spPr>
      </p:pic>
      <p:sp>
        <p:nvSpPr>
          <p:cNvPr id="5" name="Title 1"/>
          <p:cNvSpPr txBox="1">
            <a:spLocks/>
          </p:cNvSpPr>
          <p:nvPr/>
        </p:nvSpPr>
        <p:spPr>
          <a:xfrm>
            <a:off x="1798749" y="5995115"/>
            <a:ext cx="12191999" cy="8970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Late Engr. Dr. Charles </a:t>
            </a:r>
            <a:r>
              <a:rPr lang="en-US" sz="3600" dirty="0" err="1"/>
              <a:t>Nnamdi</a:t>
            </a:r>
            <a:r>
              <a:rPr lang="en-US" sz="3600" dirty="0"/>
              <a:t> </a:t>
            </a:r>
            <a:r>
              <a:rPr lang="en-US" sz="3600" dirty="0" err="1"/>
              <a:t>Ononuju</a:t>
            </a:r>
            <a:endParaRPr lang="en-US" sz="3600" dirty="0"/>
          </a:p>
        </p:txBody>
      </p:sp>
    </p:spTree>
    <p:extLst>
      <p:ext uri="{BB962C8B-B14F-4D97-AF65-F5344CB8AC3E}">
        <p14:creationId xmlns:p14="http://schemas.microsoft.com/office/powerpoint/2010/main" val="68869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1217"/>
          </a:xfrm>
          <a:blipFill>
            <a:blip r:embed="rId2"/>
            <a:tile tx="0" ty="0" sx="100000" sy="100000" flip="none" algn="tl"/>
          </a:blipFill>
        </p:spPr>
        <p:txBody>
          <a:bodyPr>
            <a:normAutofit fontScale="90000"/>
          </a:bodyPr>
          <a:lstStyle/>
          <a:p>
            <a:br>
              <a:rPr lang="en-US" sz="3600" b="1" dirty="0"/>
            </a:br>
            <a:r>
              <a:rPr lang="en-US" sz="3600" b="1" dirty="0"/>
              <a:t>Evaluation of Traditional Logistics Education</a:t>
            </a:r>
            <a:br>
              <a:rPr lang="en-US" sz="3600" b="1" dirty="0"/>
            </a:br>
            <a:endParaRPr lang="en-US" sz="3600" dirty="0"/>
          </a:p>
        </p:txBody>
      </p:sp>
      <p:sp>
        <p:nvSpPr>
          <p:cNvPr id="3" name="Content Placeholder 2"/>
          <p:cNvSpPr>
            <a:spLocks noGrp="1"/>
          </p:cNvSpPr>
          <p:nvPr>
            <p:ph idx="1"/>
          </p:nvPr>
        </p:nvSpPr>
        <p:spPr>
          <a:xfrm>
            <a:off x="154546" y="1078650"/>
            <a:ext cx="12037454" cy="4351338"/>
          </a:xfrm>
        </p:spPr>
        <p:txBody>
          <a:bodyPr/>
          <a:lstStyle/>
          <a:p>
            <a:pPr lvl="0">
              <a:buFont typeface="Wingdings" panose="05000000000000000000" pitchFamily="2" charset="2"/>
              <a:buChar char="Ø"/>
            </a:pPr>
            <a:r>
              <a:rPr lang="en-US" dirty="0"/>
              <a:t>Shortcomings:</a:t>
            </a:r>
          </a:p>
          <a:p>
            <a:pPr lvl="1"/>
            <a:r>
              <a:rPr lang="en-US" dirty="0"/>
              <a:t>Conceptually Narrow &amp; </a:t>
            </a:r>
            <a:r>
              <a:rPr lang="en-US" dirty="0" err="1"/>
              <a:t>siloed</a:t>
            </a:r>
            <a:r>
              <a:rPr lang="en-US" dirty="0"/>
              <a:t> in transport ecosystem</a:t>
            </a:r>
          </a:p>
          <a:p>
            <a:pPr lvl="1"/>
            <a:r>
              <a:rPr lang="en-US" dirty="0"/>
              <a:t>Lack multidisciplinary</a:t>
            </a:r>
          </a:p>
          <a:p>
            <a:pPr lvl="1"/>
            <a:r>
              <a:rPr lang="en-US" dirty="0"/>
              <a:t>Weak curricula &amp; career pathways</a:t>
            </a:r>
          </a:p>
          <a:p>
            <a:pPr lvl="1"/>
            <a:r>
              <a:rPr lang="en-US" dirty="0"/>
              <a:t>Skills mainly learnt </a:t>
            </a:r>
            <a:r>
              <a:rPr lang="en-US" i="1" dirty="0"/>
              <a:t>on the job</a:t>
            </a:r>
            <a:endParaRPr lang="en-US" dirty="0"/>
          </a:p>
          <a:p>
            <a:pPr lvl="0">
              <a:buFont typeface="Wingdings" panose="05000000000000000000" pitchFamily="2" charset="2"/>
              <a:buChar char="Ø"/>
            </a:pPr>
            <a:r>
              <a:rPr lang="en-US" dirty="0"/>
              <a:t>Need for integration: Technology, Systems,                                     Entrepreneurship, Management (</a:t>
            </a:r>
            <a:r>
              <a:rPr lang="en-US" dirty="0" err="1"/>
              <a:t>TSEM</a:t>
            </a:r>
            <a:r>
              <a:rPr lang="en-US" dirty="0"/>
              <a:t>)</a:t>
            </a:r>
          </a:p>
          <a:p>
            <a:endParaRPr lang="en-US" dirty="0"/>
          </a:p>
        </p:txBody>
      </p:sp>
      <p:pic>
        <p:nvPicPr>
          <p:cNvPr id="4" name="Content Placeholder 3"/>
          <p:cNvPicPr>
            <a:picLocks noChangeAspect="1"/>
          </p:cNvPicPr>
          <p:nvPr/>
        </p:nvPicPr>
        <p:blipFill>
          <a:blip r:embed="rId3"/>
          <a:stretch>
            <a:fillRect/>
          </a:stretch>
        </p:blipFill>
        <p:spPr>
          <a:xfrm>
            <a:off x="7974169" y="1287889"/>
            <a:ext cx="4288664" cy="3129566"/>
          </a:xfrm>
          <a:prstGeom prst="rect">
            <a:avLst/>
          </a:prstGeom>
        </p:spPr>
      </p:pic>
      <p:pic>
        <p:nvPicPr>
          <p:cNvPr id="5" name="Picture 4"/>
          <p:cNvPicPr>
            <a:picLocks noChangeAspect="1"/>
          </p:cNvPicPr>
          <p:nvPr/>
        </p:nvPicPr>
        <p:blipFill>
          <a:blip r:embed="rId4"/>
          <a:stretch>
            <a:fillRect/>
          </a:stretch>
        </p:blipFill>
        <p:spPr>
          <a:xfrm>
            <a:off x="8422783" y="4417455"/>
            <a:ext cx="3515930" cy="2582693"/>
          </a:xfrm>
          <a:prstGeom prst="rect">
            <a:avLst/>
          </a:prstGeom>
        </p:spPr>
      </p:pic>
    </p:spTree>
    <p:extLst>
      <p:ext uri="{BB962C8B-B14F-4D97-AF65-F5344CB8AC3E}">
        <p14:creationId xmlns:p14="http://schemas.microsoft.com/office/powerpoint/2010/main" val="222202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824248"/>
          </a:xfrm>
          <a:blipFill>
            <a:blip r:embed="rId2"/>
            <a:tile tx="0" ty="0" sx="100000" sy="100000" flip="none" algn="tl"/>
          </a:blipFill>
        </p:spPr>
        <p:txBody>
          <a:bodyPr>
            <a:normAutofit fontScale="90000"/>
          </a:bodyPr>
          <a:lstStyle/>
          <a:p>
            <a:br>
              <a:rPr lang="en-US" sz="4000" b="1" dirty="0"/>
            </a:br>
            <a:br>
              <a:rPr lang="en-US" sz="4000" b="1" dirty="0"/>
            </a:br>
            <a:r>
              <a:rPr lang="en-US" sz="4000" b="1" dirty="0"/>
              <a:t>Lecture Objective</a:t>
            </a:r>
            <a:br>
              <a:rPr lang="en-US" sz="4000" b="1" dirty="0"/>
            </a:br>
            <a:br>
              <a:rPr lang="en-US" b="1" dirty="0"/>
            </a:br>
            <a:endParaRPr lang="en-US" dirty="0"/>
          </a:p>
        </p:txBody>
      </p:sp>
      <p:sp>
        <p:nvSpPr>
          <p:cNvPr id="3" name="Content Placeholder 2"/>
          <p:cNvSpPr>
            <a:spLocks noGrp="1"/>
          </p:cNvSpPr>
          <p:nvPr>
            <p:ph idx="1"/>
          </p:nvPr>
        </p:nvSpPr>
        <p:spPr>
          <a:xfrm>
            <a:off x="104104" y="1361986"/>
            <a:ext cx="7958070" cy="4351338"/>
          </a:xfrm>
        </p:spPr>
        <p:txBody>
          <a:bodyPr/>
          <a:lstStyle/>
          <a:p>
            <a:pPr lvl="0"/>
            <a:r>
              <a:rPr lang="en-US" dirty="0"/>
              <a:t>Raise awareness &amp; foster industry–academia partnerships and collaborations for quality and impactful diversified logistics and innovation education in Africa;</a:t>
            </a:r>
          </a:p>
          <a:p>
            <a:pPr lvl="0"/>
            <a:r>
              <a:rPr lang="en-US" dirty="0"/>
              <a:t>Formulating strategies for promoting sustainable implementation of redefined logistics and innovation education for attainment of lifelong careers, high economic growth rate and sustainable development in Africa, starting from </a:t>
            </a:r>
            <a:r>
              <a:rPr lang="en-US" dirty="0" err="1"/>
              <a:t>FUTO</a:t>
            </a:r>
            <a:r>
              <a:rPr lang="en-US" dirty="0"/>
              <a:t> Nigeria.</a:t>
            </a:r>
          </a:p>
          <a:p>
            <a:pPr lvl="0"/>
            <a:endParaRPr lang="en-US" dirty="0"/>
          </a:p>
          <a:p>
            <a:endParaRPr lang="en-US" dirty="0"/>
          </a:p>
        </p:txBody>
      </p:sp>
      <p:pic>
        <p:nvPicPr>
          <p:cNvPr id="5" name="Picture 4"/>
          <p:cNvPicPr>
            <a:picLocks noChangeAspect="1"/>
          </p:cNvPicPr>
          <p:nvPr/>
        </p:nvPicPr>
        <p:blipFill>
          <a:blip r:embed="rId3"/>
          <a:stretch>
            <a:fillRect/>
          </a:stretch>
        </p:blipFill>
        <p:spPr>
          <a:xfrm>
            <a:off x="8358388" y="3438659"/>
            <a:ext cx="3833611" cy="3108712"/>
          </a:xfrm>
          <a:prstGeom prst="rect">
            <a:avLst/>
          </a:prstGeom>
        </p:spPr>
      </p:pic>
    </p:spTree>
    <p:extLst>
      <p:ext uri="{BB962C8B-B14F-4D97-AF65-F5344CB8AC3E}">
        <p14:creationId xmlns:p14="http://schemas.microsoft.com/office/powerpoint/2010/main" val="422281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81095"/>
          </a:xfrm>
          <a:blipFill>
            <a:blip r:embed="rId2"/>
            <a:tile tx="0" ty="0" sx="100000" sy="100000" flip="none" algn="tl"/>
          </a:blipFill>
        </p:spPr>
        <p:txBody>
          <a:bodyPr>
            <a:normAutofit fontScale="90000"/>
          </a:bodyPr>
          <a:lstStyle/>
          <a:p>
            <a:br>
              <a:rPr lang="en-US" sz="4000" b="1" dirty="0"/>
            </a:br>
            <a:r>
              <a:rPr lang="en-US" sz="4000" b="1" dirty="0"/>
              <a:t>Why This Conversation Matters</a:t>
            </a:r>
            <a:br>
              <a:rPr lang="en-US" sz="4000" b="1" dirty="0"/>
            </a:br>
            <a:endParaRPr lang="en-US" sz="4000" dirty="0"/>
          </a:p>
        </p:txBody>
      </p:sp>
      <p:sp>
        <p:nvSpPr>
          <p:cNvPr id="3" name="Content Placeholder 2"/>
          <p:cNvSpPr>
            <a:spLocks noGrp="1"/>
          </p:cNvSpPr>
          <p:nvPr>
            <p:ph idx="1"/>
          </p:nvPr>
        </p:nvSpPr>
        <p:spPr>
          <a:xfrm>
            <a:off x="361681" y="1452138"/>
            <a:ext cx="10515600" cy="4351338"/>
          </a:xfrm>
        </p:spPr>
        <p:txBody>
          <a:bodyPr/>
          <a:lstStyle/>
          <a:p>
            <a:pPr lvl="0"/>
            <a:r>
              <a:rPr lang="en-US" dirty="0"/>
              <a:t>Graduate unemployment vs. employer skill shortages</a:t>
            </a:r>
          </a:p>
          <a:p>
            <a:pPr lvl="0"/>
            <a:r>
              <a:rPr lang="en-US" dirty="0"/>
              <a:t>Africa’s challenges: unemployment, inequality, climate change, urbanization, tech disruption</a:t>
            </a:r>
          </a:p>
          <a:p>
            <a:pPr lvl="0"/>
            <a:r>
              <a:rPr lang="en-US" dirty="0"/>
              <a:t>Logistics &amp; innovation = strategic education imperative</a:t>
            </a:r>
          </a:p>
          <a:p>
            <a:endParaRPr lang="en-US" dirty="0"/>
          </a:p>
        </p:txBody>
      </p:sp>
      <p:pic>
        <p:nvPicPr>
          <p:cNvPr id="4" name="Picture 3"/>
          <p:cNvPicPr>
            <a:picLocks noChangeAspect="1"/>
          </p:cNvPicPr>
          <p:nvPr/>
        </p:nvPicPr>
        <p:blipFill>
          <a:blip r:embed="rId3"/>
          <a:stretch>
            <a:fillRect/>
          </a:stretch>
        </p:blipFill>
        <p:spPr>
          <a:xfrm>
            <a:off x="7558638" y="3950556"/>
            <a:ext cx="4633362" cy="2523963"/>
          </a:xfrm>
          <a:prstGeom prst="rect">
            <a:avLst/>
          </a:prstGeom>
        </p:spPr>
      </p:pic>
    </p:spTree>
    <p:extLst>
      <p:ext uri="{BB962C8B-B14F-4D97-AF65-F5344CB8AC3E}">
        <p14:creationId xmlns:p14="http://schemas.microsoft.com/office/powerpoint/2010/main" val="1851255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789</Words>
  <Application>Microsoft Office PowerPoint</Application>
  <PresentationFormat>Widescreen</PresentationFormat>
  <Paragraphs>110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Logistics and Innovation Education as Pathways to Lifelong Careers, Economic Growth, and Africa’s Sustainable Development.</vt:lpstr>
      <vt:lpstr>Introduction </vt:lpstr>
      <vt:lpstr>Africa: A Blessed Geographical Region</vt:lpstr>
      <vt:lpstr>Purpose Pioneering Redefining of Logistics &amp; Innovation Education</vt:lpstr>
      <vt:lpstr>Background to Redefining Logistics + Innovation Education in Africa</vt:lpstr>
      <vt:lpstr>We Lost A Distinguished Colleague in this Joinery </vt:lpstr>
      <vt:lpstr> Evaluation of Traditional Logistics Education </vt:lpstr>
      <vt:lpstr>  Lecture Objective  </vt:lpstr>
      <vt:lpstr> Why This Conversation Matters </vt:lpstr>
      <vt:lpstr>Understanding Logistics in the 21st Century</vt:lpstr>
      <vt:lpstr>  Innovation Education </vt:lpstr>
      <vt:lpstr>Bridging the Learning–Livelihood Gap</vt:lpstr>
      <vt:lpstr>Logistics &amp; Innovation as Growth Catalysts</vt:lpstr>
      <vt:lpstr>Universities as Economic Engines</vt:lpstr>
      <vt:lpstr> Education for Sustainable Development </vt:lpstr>
      <vt:lpstr> SLIT Philosophy, Mission, Vision </vt:lpstr>
      <vt:lpstr> SLIT Inter-Curricula Collaboration </vt:lpstr>
      <vt:lpstr>PowerPoint Presentation</vt:lpstr>
      <vt:lpstr> Lifelong Career Pathways </vt:lpstr>
      <vt:lpstr> Way Forward </vt:lpstr>
      <vt:lpstr>Final Vision </vt:lpstr>
      <vt:lpstr>PowerPoint Presentation</vt:lpstr>
      <vt:lpstr>Thank you for your attention </vt:lpstr>
      <vt:lpstr>Questions, Reactions and 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KEYNOTE SPEECH AT THE OPENING CEREMONY OF THE      1ST INTERNATIONAL CONFERENCE ON LIBERAL ARTS &amp; MANAGEMENT SCIENCES HOLDING AT KINGSLEY OZUMBA MBADIWE UNIVERSITY IDEATOR.</dc:title>
  <dc:creator>DEANSOOFICESMAT</dc:creator>
  <cp:lastModifiedBy>Oforegbunam Ebiringa</cp:lastModifiedBy>
  <cp:revision>46</cp:revision>
  <dcterms:created xsi:type="dcterms:W3CDTF">2025-02-12T21:46:11Z</dcterms:created>
  <dcterms:modified xsi:type="dcterms:W3CDTF">2025-12-23T13:12:31Z</dcterms:modified>
</cp:coreProperties>
</file>